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69" r:id="rId2"/>
    <p:sldId id="308" r:id="rId3"/>
    <p:sldId id="309" r:id="rId4"/>
    <p:sldId id="304" r:id="rId5"/>
    <p:sldId id="307" r:id="rId6"/>
    <p:sldId id="288" r:id="rId7"/>
    <p:sldId id="300" r:id="rId8"/>
    <p:sldId id="301" r:id="rId9"/>
    <p:sldId id="303" r:id="rId10"/>
  </p:sldIdLst>
  <p:sldSz cx="9144000" cy="6858000" type="screen4x3"/>
  <p:notesSz cx="7010400" cy="92964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45" autoAdjust="0"/>
  </p:normalViewPr>
  <p:slideViewPr>
    <p:cSldViewPr showGuides="1">
      <p:cViewPr varScale="1">
        <p:scale>
          <a:sx n="89" d="100"/>
          <a:sy n="89" d="100"/>
        </p:scale>
        <p:origin x="690" y="84"/>
      </p:cViewPr>
      <p:guideLst>
        <p:guide orient="horz" pos="2160"/>
        <p:guide pos="2880"/>
      </p:guideLst>
    </p:cSldViewPr>
  </p:slideViewPr>
  <p:notesTextViewPr>
    <p:cViewPr>
      <p:scale>
        <a:sx n="3" d="2"/>
        <a:sy n="3" d="2"/>
      </p:scale>
      <p:origin x="0" y="0"/>
    </p:cViewPr>
  </p:notesTextViewPr>
  <p:notesViewPr>
    <p:cSldViewPr showGuides="1">
      <p:cViewPr varScale="1">
        <p:scale>
          <a:sx n="53" d="100"/>
          <a:sy n="53" d="100"/>
        </p:scale>
        <p:origin x="249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Will" userId="7a60c749-7b3c-444e-8ad8-d61748554927" providerId="ADAL" clId="{E7E31EAE-73CA-4135-A445-A329DC36B909}"/>
    <pc:docChg chg="modSld">
      <pc:chgData name="Murphy, Will" userId="7a60c749-7b3c-444e-8ad8-d61748554927" providerId="ADAL" clId="{E7E31EAE-73CA-4135-A445-A329DC36B909}" dt="2023-08-10T22:31:06.748" v="2" actId="6549"/>
      <pc:docMkLst>
        <pc:docMk/>
      </pc:docMkLst>
      <pc:sldChg chg="modNotesTx">
        <pc:chgData name="Murphy, Will" userId="7a60c749-7b3c-444e-8ad8-d61748554927" providerId="ADAL" clId="{E7E31EAE-73CA-4135-A445-A329DC36B909}" dt="2023-08-10T22:31:06.748" v="2" actId="6549"/>
        <pc:sldMkLst>
          <pc:docMk/>
          <pc:sldMk cId="0" sldId="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6BA1D-7C05-5E7D-8C9B-C534B38D10C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4" name="Footer Placeholder 3">
            <a:extLst>
              <a:ext uri="{FF2B5EF4-FFF2-40B4-BE49-F238E27FC236}">
                <a16:creationId xmlns:a16="http://schemas.microsoft.com/office/drawing/2014/main" id="{4DDFFCCC-C51C-333B-A3C2-DD17A5BE035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2F33EB57-3707-5337-EF81-646948C8CA6F}"/>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CA6C8A5-D452-474D-8E17-E56C67C12AA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81A892-B6BC-9181-A83D-CBC3EF0C860F}"/>
              </a:ext>
            </a:extLst>
          </p:cNvPr>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2E04ADF-6781-E959-98EE-6968BAFFFDFF}"/>
              </a:ext>
            </a:extLst>
          </p:cNvPr>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D7345B46-09FE-407C-A01D-E1F070606C2C}" type="datetime1">
              <a:rPr lang="en-US" altLang="en-US"/>
              <a:pPr>
                <a:defRPr/>
              </a:pPr>
              <a:t>9/10/2023</a:t>
            </a:fld>
            <a:endParaRPr lang="en-US" altLang="en-US"/>
          </a:p>
        </p:txBody>
      </p:sp>
      <p:sp>
        <p:nvSpPr>
          <p:cNvPr id="4" name="Slide Image Placeholder 3">
            <a:extLst>
              <a:ext uri="{FF2B5EF4-FFF2-40B4-BE49-F238E27FC236}">
                <a16:creationId xmlns:a16="http://schemas.microsoft.com/office/drawing/2014/main" id="{82BD9334-0526-57BF-AE5F-1E4E4E00B28E}"/>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660ABEB9-B465-386A-8556-3CD5E4D143C6}"/>
              </a:ext>
            </a:extLst>
          </p:cNvPr>
          <p:cNvSpPr>
            <a:spLocks noGrp="1"/>
          </p:cNvSpPr>
          <p:nvPr>
            <p:ph type="body" sz="quarter" idx="3"/>
          </p:nvPr>
        </p:nvSpPr>
        <p:spPr>
          <a:xfrm>
            <a:off x="701675" y="4416425"/>
            <a:ext cx="5607050" cy="4183063"/>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50D291E-F847-E1B5-C10E-C00A4956E6DF}"/>
              </a:ext>
            </a:extLst>
          </p:cNvPr>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E98C3DB-F933-239E-9460-15C8D621BEF4}"/>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AF19928-2296-4489-865E-588FD6FBB1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29BBE62-8676-3E8A-D926-5460219CA7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E5B62728-04AC-4E3D-AD97-341F6B83F3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There needs to be a separate list that identifies those “hidden” skills that students acquire in the process of learning the content. And not only do students need to hear what those objectives are, they need to know why </a:t>
            </a:r>
            <a:r>
              <a:rPr lang="en-CA" altLang="en-US"/>
              <a:t>they are </a:t>
            </a:r>
            <a:r>
              <a:rPr lang="en-CA" altLang="en-US" dirty="0"/>
              <a:t>important.</a:t>
            </a:r>
            <a:endParaRPr lang="en-US" altLang="en-US" dirty="0"/>
          </a:p>
          <a:p>
            <a:endParaRPr lang="en-US" altLang="en-US" dirty="0"/>
          </a:p>
        </p:txBody>
      </p:sp>
      <p:sp>
        <p:nvSpPr>
          <p:cNvPr id="14340" name="Slide Number Placeholder 3">
            <a:extLst>
              <a:ext uri="{FF2B5EF4-FFF2-40B4-BE49-F238E27FC236}">
                <a16:creationId xmlns:a16="http://schemas.microsoft.com/office/drawing/2014/main" id="{F4D2B3CE-E42B-6D5B-E177-6A3376BA7A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70852B1-042C-4D4C-82FA-FD59EF10A343}"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261059E-ED45-BBD7-0BE6-672648DFC0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CE87964-AEF5-AD76-7E7B-4FAD26DDF9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t>Authentic Task: </a:t>
            </a:r>
            <a:r>
              <a:rPr lang="en-CA" altLang="en-US" b="1"/>
              <a:t>An assignment given to students designed to assess their ability to apply standard-driven knowledge and skills to real-world challenges</a:t>
            </a:r>
            <a:r>
              <a:rPr lang="en-CA" altLang="en-US"/>
              <a:t>.</a:t>
            </a:r>
            <a:endParaRPr lang="en-US" altLang="en-US"/>
          </a:p>
        </p:txBody>
      </p:sp>
      <p:sp>
        <p:nvSpPr>
          <p:cNvPr id="20484" name="Slide Number Placeholder 3">
            <a:extLst>
              <a:ext uri="{FF2B5EF4-FFF2-40B4-BE49-F238E27FC236}">
                <a16:creationId xmlns:a16="http://schemas.microsoft.com/office/drawing/2014/main" id="{3CC87D9C-C1C2-C677-8011-4D5EEF8A71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A7504A-A2F8-4723-B8C7-B4E4FF3410BB}"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90C37ED-20E5-4C8A-6A76-E7CF9CC24D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C7C4229-E7C9-197E-E6BF-D76CF84BA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22532" name="Slide Number Placeholder 3">
            <a:extLst>
              <a:ext uri="{FF2B5EF4-FFF2-40B4-BE49-F238E27FC236}">
                <a16:creationId xmlns:a16="http://schemas.microsoft.com/office/drawing/2014/main" id="{8DB4F1DC-B5D2-AC6C-335D-94962715E9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4266D98-A133-4377-8CEF-5E4A34C9ECDC}"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8E7AEA8-9778-29BE-B655-4861A2EA8943}"/>
              </a:ext>
            </a:extLst>
          </p:cNvPr>
          <p:cNvSpPr>
            <a:spLocks noGrp="1"/>
          </p:cNvSpPr>
          <p:nvPr>
            <p:ph type="dt" sz="half" idx="10"/>
          </p:nvPr>
        </p:nvSpPr>
        <p:spPr/>
        <p:txBody>
          <a:bodyPr/>
          <a:lstStyle>
            <a:lvl1pPr>
              <a:defRPr/>
            </a:lvl1pPr>
          </a:lstStyle>
          <a:p>
            <a:pPr>
              <a:defRPr/>
            </a:pPr>
            <a:fld id="{6DC2ED92-FFF6-4D5B-B063-B29FF4CD8B12}" type="datetime1">
              <a:rPr lang="en-US" altLang="en-US"/>
              <a:pPr>
                <a:defRPr/>
              </a:pPr>
              <a:t>9/10/2023</a:t>
            </a:fld>
            <a:endParaRPr lang="en-US" altLang="en-US"/>
          </a:p>
        </p:txBody>
      </p:sp>
      <p:sp>
        <p:nvSpPr>
          <p:cNvPr id="5" name="Footer Placeholder 4">
            <a:extLst>
              <a:ext uri="{FF2B5EF4-FFF2-40B4-BE49-F238E27FC236}">
                <a16:creationId xmlns:a16="http://schemas.microsoft.com/office/drawing/2014/main" id="{A5AB7AE6-8E66-1825-21DC-A53EDDEFFD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60CF0E-6C80-4FF6-D3BF-EF4093002029}"/>
              </a:ext>
            </a:extLst>
          </p:cNvPr>
          <p:cNvSpPr>
            <a:spLocks noGrp="1"/>
          </p:cNvSpPr>
          <p:nvPr>
            <p:ph type="sldNum" sz="quarter" idx="12"/>
          </p:nvPr>
        </p:nvSpPr>
        <p:spPr/>
        <p:txBody>
          <a:bodyPr/>
          <a:lstStyle>
            <a:lvl1pPr>
              <a:defRPr/>
            </a:lvl1pPr>
          </a:lstStyle>
          <a:p>
            <a:pPr>
              <a:defRPr/>
            </a:pPr>
            <a:fld id="{8D5C4823-9551-4B41-8419-82ADCCCA8383}" type="slidenum">
              <a:rPr lang="en-US" altLang="en-US"/>
              <a:pPr>
                <a:defRPr/>
              </a:pPr>
              <a:t>‹#›</a:t>
            </a:fld>
            <a:endParaRPr lang="en-US" altLang="en-US"/>
          </a:p>
        </p:txBody>
      </p:sp>
    </p:spTree>
    <p:extLst>
      <p:ext uri="{BB962C8B-B14F-4D97-AF65-F5344CB8AC3E}">
        <p14:creationId xmlns:p14="http://schemas.microsoft.com/office/powerpoint/2010/main" val="57666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00C8E-0C41-8956-379E-FAE6DB40FAC7}"/>
              </a:ext>
            </a:extLst>
          </p:cNvPr>
          <p:cNvSpPr>
            <a:spLocks noGrp="1"/>
          </p:cNvSpPr>
          <p:nvPr>
            <p:ph type="dt" sz="half" idx="10"/>
          </p:nvPr>
        </p:nvSpPr>
        <p:spPr/>
        <p:txBody>
          <a:bodyPr/>
          <a:lstStyle>
            <a:lvl1pPr>
              <a:defRPr/>
            </a:lvl1pPr>
          </a:lstStyle>
          <a:p>
            <a:pPr>
              <a:defRPr/>
            </a:pPr>
            <a:fld id="{A9AD564E-7C85-4014-82BE-CF0B35E4CA9D}" type="datetime1">
              <a:rPr lang="en-US" altLang="en-US"/>
              <a:pPr>
                <a:defRPr/>
              </a:pPr>
              <a:t>9/10/2023</a:t>
            </a:fld>
            <a:endParaRPr lang="en-US" altLang="en-US"/>
          </a:p>
        </p:txBody>
      </p:sp>
      <p:sp>
        <p:nvSpPr>
          <p:cNvPr id="5" name="Footer Placeholder 4">
            <a:extLst>
              <a:ext uri="{FF2B5EF4-FFF2-40B4-BE49-F238E27FC236}">
                <a16:creationId xmlns:a16="http://schemas.microsoft.com/office/drawing/2014/main" id="{C11C7112-45E6-B18E-996E-D07ADC85EB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F90831-BB49-53DB-C3B8-843C9D3735EA}"/>
              </a:ext>
            </a:extLst>
          </p:cNvPr>
          <p:cNvSpPr>
            <a:spLocks noGrp="1"/>
          </p:cNvSpPr>
          <p:nvPr>
            <p:ph type="sldNum" sz="quarter" idx="12"/>
          </p:nvPr>
        </p:nvSpPr>
        <p:spPr/>
        <p:txBody>
          <a:bodyPr/>
          <a:lstStyle>
            <a:lvl1pPr>
              <a:defRPr/>
            </a:lvl1pPr>
          </a:lstStyle>
          <a:p>
            <a:pPr>
              <a:defRPr/>
            </a:pPr>
            <a:fld id="{77CD3654-E9A2-413E-8B7C-4330307FC537}" type="slidenum">
              <a:rPr lang="en-US" altLang="en-US"/>
              <a:pPr>
                <a:defRPr/>
              </a:pPr>
              <a:t>‹#›</a:t>
            </a:fld>
            <a:endParaRPr lang="en-US" altLang="en-US"/>
          </a:p>
        </p:txBody>
      </p:sp>
    </p:spTree>
    <p:extLst>
      <p:ext uri="{BB962C8B-B14F-4D97-AF65-F5344CB8AC3E}">
        <p14:creationId xmlns:p14="http://schemas.microsoft.com/office/powerpoint/2010/main" val="385770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9C43C-1ABC-9E4A-5FD2-0EA3055EA2DD}"/>
              </a:ext>
            </a:extLst>
          </p:cNvPr>
          <p:cNvSpPr>
            <a:spLocks noGrp="1"/>
          </p:cNvSpPr>
          <p:nvPr>
            <p:ph type="dt" sz="half" idx="10"/>
          </p:nvPr>
        </p:nvSpPr>
        <p:spPr/>
        <p:txBody>
          <a:bodyPr/>
          <a:lstStyle>
            <a:lvl1pPr>
              <a:defRPr/>
            </a:lvl1pPr>
          </a:lstStyle>
          <a:p>
            <a:pPr>
              <a:defRPr/>
            </a:pPr>
            <a:fld id="{A7456EC6-6F02-42DC-9F6A-3D9F6F6AB125}" type="datetime1">
              <a:rPr lang="en-US" altLang="en-US"/>
              <a:pPr>
                <a:defRPr/>
              </a:pPr>
              <a:t>9/10/2023</a:t>
            </a:fld>
            <a:endParaRPr lang="en-US" altLang="en-US"/>
          </a:p>
        </p:txBody>
      </p:sp>
      <p:sp>
        <p:nvSpPr>
          <p:cNvPr id="5" name="Footer Placeholder 4">
            <a:extLst>
              <a:ext uri="{FF2B5EF4-FFF2-40B4-BE49-F238E27FC236}">
                <a16:creationId xmlns:a16="http://schemas.microsoft.com/office/drawing/2014/main" id="{BEDD4CEF-5FB1-E2B5-E8F0-6963A03143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3E2275-FEF6-0891-B870-42AA6E14C228}"/>
              </a:ext>
            </a:extLst>
          </p:cNvPr>
          <p:cNvSpPr>
            <a:spLocks noGrp="1"/>
          </p:cNvSpPr>
          <p:nvPr>
            <p:ph type="sldNum" sz="quarter" idx="12"/>
          </p:nvPr>
        </p:nvSpPr>
        <p:spPr/>
        <p:txBody>
          <a:bodyPr/>
          <a:lstStyle>
            <a:lvl1pPr>
              <a:defRPr/>
            </a:lvl1pPr>
          </a:lstStyle>
          <a:p>
            <a:pPr>
              <a:defRPr/>
            </a:pPr>
            <a:fld id="{981684F4-BC2C-48FE-AD03-A4943B1596A4}" type="slidenum">
              <a:rPr lang="en-US" altLang="en-US"/>
              <a:pPr>
                <a:defRPr/>
              </a:pPr>
              <a:t>‹#›</a:t>
            </a:fld>
            <a:endParaRPr lang="en-US" altLang="en-US"/>
          </a:p>
        </p:txBody>
      </p:sp>
    </p:spTree>
    <p:extLst>
      <p:ext uri="{BB962C8B-B14F-4D97-AF65-F5344CB8AC3E}">
        <p14:creationId xmlns:p14="http://schemas.microsoft.com/office/powerpoint/2010/main" val="117245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0B0D1-65D1-B871-1123-72F63F8B4986}"/>
              </a:ext>
            </a:extLst>
          </p:cNvPr>
          <p:cNvSpPr>
            <a:spLocks noGrp="1"/>
          </p:cNvSpPr>
          <p:nvPr>
            <p:ph type="dt" sz="half" idx="10"/>
          </p:nvPr>
        </p:nvSpPr>
        <p:spPr/>
        <p:txBody>
          <a:bodyPr/>
          <a:lstStyle>
            <a:lvl1pPr>
              <a:defRPr/>
            </a:lvl1pPr>
          </a:lstStyle>
          <a:p>
            <a:pPr>
              <a:defRPr/>
            </a:pPr>
            <a:fld id="{85FBADA8-BF29-4885-9936-0E4CAA046084}" type="datetime1">
              <a:rPr lang="en-US" altLang="en-US"/>
              <a:pPr>
                <a:defRPr/>
              </a:pPr>
              <a:t>9/10/2023</a:t>
            </a:fld>
            <a:endParaRPr lang="en-US" altLang="en-US"/>
          </a:p>
        </p:txBody>
      </p:sp>
      <p:sp>
        <p:nvSpPr>
          <p:cNvPr id="5" name="Footer Placeholder 4">
            <a:extLst>
              <a:ext uri="{FF2B5EF4-FFF2-40B4-BE49-F238E27FC236}">
                <a16:creationId xmlns:a16="http://schemas.microsoft.com/office/drawing/2014/main" id="{AB6C1907-88AE-35D4-08A4-7FECF21D94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30810E-97E0-78FF-A40E-228E5BDE1313}"/>
              </a:ext>
            </a:extLst>
          </p:cNvPr>
          <p:cNvSpPr>
            <a:spLocks noGrp="1"/>
          </p:cNvSpPr>
          <p:nvPr>
            <p:ph type="sldNum" sz="quarter" idx="12"/>
          </p:nvPr>
        </p:nvSpPr>
        <p:spPr/>
        <p:txBody>
          <a:bodyPr/>
          <a:lstStyle>
            <a:lvl1pPr>
              <a:defRPr/>
            </a:lvl1pPr>
          </a:lstStyle>
          <a:p>
            <a:pPr>
              <a:defRPr/>
            </a:pPr>
            <a:fld id="{0618910D-6B68-4C76-87E1-5E28DEE5ED28}" type="slidenum">
              <a:rPr lang="en-US" altLang="en-US"/>
              <a:pPr>
                <a:defRPr/>
              </a:pPr>
              <a:t>‹#›</a:t>
            </a:fld>
            <a:endParaRPr lang="en-US" altLang="en-US"/>
          </a:p>
        </p:txBody>
      </p:sp>
    </p:spTree>
    <p:extLst>
      <p:ext uri="{BB962C8B-B14F-4D97-AF65-F5344CB8AC3E}">
        <p14:creationId xmlns:p14="http://schemas.microsoft.com/office/powerpoint/2010/main" val="129313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572CE-359E-026F-A29F-755CDA021CC6}"/>
              </a:ext>
            </a:extLst>
          </p:cNvPr>
          <p:cNvSpPr>
            <a:spLocks noGrp="1"/>
          </p:cNvSpPr>
          <p:nvPr>
            <p:ph type="dt" sz="half" idx="10"/>
          </p:nvPr>
        </p:nvSpPr>
        <p:spPr/>
        <p:txBody>
          <a:bodyPr/>
          <a:lstStyle>
            <a:lvl1pPr>
              <a:defRPr/>
            </a:lvl1pPr>
          </a:lstStyle>
          <a:p>
            <a:pPr>
              <a:defRPr/>
            </a:pPr>
            <a:fld id="{5F74A347-767B-41B1-B1C3-9CC804934417}" type="datetime1">
              <a:rPr lang="en-US" altLang="en-US"/>
              <a:pPr>
                <a:defRPr/>
              </a:pPr>
              <a:t>9/10/2023</a:t>
            </a:fld>
            <a:endParaRPr lang="en-US" altLang="en-US"/>
          </a:p>
        </p:txBody>
      </p:sp>
      <p:sp>
        <p:nvSpPr>
          <p:cNvPr id="5" name="Footer Placeholder 4">
            <a:extLst>
              <a:ext uri="{FF2B5EF4-FFF2-40B4-BE49-F238E27FC236}">
                <a16:creationId xmlns:a16="http://schemas.microsoft.com/office/drawing/2014/main" id="{363C3492-E4E9-03C9-AF1E-892FF3223D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9496E5-DFD7-3D98-9D14-959D9DE5A115}"/>
              </a:ext>
            </a:extLst>
          </p:cNvPr>
          <p:cNvSpPr>
            <a:spLocks noGrp="1"/>
          </p:cNvSpPr>
          <p:nvPr>
            <p:ph type="sldNum" sz="quarter" idx="12"/>
          </p:nvPr>
        </p:nvSpPr>
        <p:spPr/>
        <p:txBody>
          <a:bodyPr/>
          <a:lstStyle>
            <a:lvl1pPr>
              <a:defRPr/>
            </a:lvl1pPr>
          </a:lstStyle>
          <a:p>
            <a:pPr>
              <a:defRPr/>
            </a:pPr>
            <a:fld id="{E5AA33D7-E477-48F7-A1B3-15C61370CA22}" type="slidenum">
              <a:rPr lang="en-US" altLang="en-US"/>
              <a:pPr>
                <a:defRPr/>
              </a:pPr>
              <a:t>‹#›</a:t>
            </a:fld>
            <a:endParaRPr lang="en-US" altLang="en-US"/>
          </a:p>
        </p:txBody>
      </p:sp>
    </p:spTree>
    <p:extLst>
      <p:ext uri="{BB962C8B-B14F-4D97-AF65-F5344CB8AC3E}">
        <p14:creationId xmlns:p14="http://schemas.microsoft.com/office/powerpoint/2010/main" val="338447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CA3BC-681F-52D3-D407-3E432D1411A8}"/>
              </a:ext>
            </a:extLst>
          </p:cNvPr>
          <p:cNvSpPr>
            <a:spLocks noGrp="1"/>
          </p:cNvSpPr>
          <p:nvPr>
            <p:ph type="dt" sz="half" idx="10"/>
          </p:nvPr>
        </p:nvSpPr>
        <p:spPr/>
        <p:txBody>
          <a:bodyPr/>
          <a:lstStyle>
            <a:lvl1pPr>
              <a:defRPr/>
            </a:lvl1pPr>
          </a:lstStyle>
          <a:p>
            <a:pPr>
              <a:defRPr/>
            </a:pPr>
            <a:fld id="{BDF68A25-AAF7-4C4A-A4B2-CEF127A0C482}" type="datetime1">
              <a:rPr lang="en-US" altLang="en-US"/>
              <a:pPr>
                <a:defRPr/>
              </a:pPr>
              <a:t>9/10/2023</a:t>
            </a:fld>
            <a:endParaRPr lang="en-US" altLang="en-US"/>
          </a:p>
        </p:txBody>
      </p:sp>
      <p:sp>
        <p:nvSpPr>
          <p:cNvPr id="6" name="Footer Placeholder 4">
            <a:extLst>
              <a:ext uri="{FF2B5EF4-FFF2-40B4-BE49-F238E27FC236}">
                <a16:creationId xmlns:a16="http://schemas.microsoft.com/office/drawing/2014/main" id="{972A7BAD-F33C-23E3-42E0-C20E30BA06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CFC11A-5B4A-46C4-200C-414A1FCFEAB7}"/>
              </a:ext>
            </a:extLst>
          </p:cNvPr>
          <p:cNvSpPr>
            <a:spLocks noGrp="1"/>
          </p:cNvSpPr>
          <p:nvPr>
            <p:ph type="sldNum" sz="quarter" idx="12"/>
          </p:nvPr>
        </p:nvSpPr>
        <p:spPr/>
        <p:txBody>
          <a:bodyPr/>
          <a:lstStyle>
            <a:lvl1pPr>
              <a:defRPr/>
            </a:lvl1pPr>
          </a:lstStyle>
          <a:p>
            <a:pPr>
              <a:defRPr/>
            </a:pPr>
            <a:fld id="{ACAA8493-EF30-4D10-9827-09348320BD95}" type="slidenum">
              <a:rPr lang="en-US" altLang="en-US"/>
              <a:pPr>
                <a:defRPr/>
              </a:pPr>
              <a:t>‹#›</a:t>
            </a:fld>
            <a:endParaRPr lang="en-US" altLang="en-US"/>
          </a:p>
        </p:txBody>
      </p:sp>
    </p:spTree>
    <p:extLst>
      <p:ext uri="{BB962C8B-B14F-4D97-AF65-F5344CB8AC3E}">
        <p14:creationId xmlns:p14="http://schemas.microsoft.com/office/powerpoint/2010/main" val="316186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A30BE5-419F-D22C-5DC9-86FC2D27D3DC}"/>
              </a:ext>
            </a:extLst>
          </p:cNvPr>
          <p:cNvSpPr>
            <a:spLocks noGrp="1"/>
          </p:cNvSpPr>
          <p:nvPr>
            <p:ph type="dt" sz="half" idx="10"/>
          </p:nvPr>
        </p:nvSpPr>
        <p:spPr/>
        <p:txBody>
          <a:bodyPr/>
          <a:lstStyle>
            <a:lvl1pPr>
              <a:defRPr/>
            </a:lvl1pPr>
          </a:lstStyle>
          <a:p>
            <a:pPr>
              <a:defRPr/>
            </a:pPr>
            <a:fld id="{986CFD3C-7CB2-4D3E-A5C7-19C49BC8C459}" type="datetime1">
              <a:rPr lang="en-US" altLang="en-US"/>
              <a:pPr>
                <a:defRPr/>
              </a:pPr>
              <a:t>9/10/2023</a:t>
            </a:fld>
            <a:endParaRPr lang="en-US" altLang="en-US"/>
          </a:p>
        </p:txBody>
      </p:sp>
      <p:sp>
        <p:nvSpPr>
          <p:cNvPr id="8" name="Footer Placeholder 4">
            <a:extLst>
              <a:ext uri="{FF2B5EF4-FFF2-40B4-BE49-F238E27FC236}">
                <a16:creationId xmlns:a16="http://schemas.microsoft.com/office/drawing/2014/main" id="{17AB40EB-76F0-69BC-D7C1-AB86B2B14FD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363380-83A6-BCA5-1714-81E9BEFB2DF7}"/>
              </a:ext>
            </a:extLst>
          </p:cNvPr>
          <p:cNvSpPr>
            <a:spLocks noGrp="1"/>
          </p:cNvSpPr>
          <p:nvPr>
            <p:ph type="sldNum" sz="quarter" idx="12"/>
          </p:nvPr>
        </p:nvSpPr>
        <p:spPr/>
        <p:txBody>
          <a:bodyPr/>
          <a:lstStyle>
            <a:lvl1pPr>
              <a:defRPr/>
            </a:lvl1pPr>
          </a:lstStyle>
          <a:p>
            <a:pPr>
              <a:defRPr/>
            </a:pPr>
            <a:fld id="{8EB55945-5B9B-4808-B043-EE780ECA3FD3}" type="slidenum">
              <a:rPr lang="en-US" altLang="en-US"/>
              <a:pPr>
                <a:defRPr/>
              </a:pPr>
              <a:t>‹#›</a:t>
            </a:fld>
            <a:endParaRPr lang="en-US" altLang="en-US"/>
          </a:p>
        </p:txBody>
      </p:sp>
    </p:spTree>
    <p:extLst>
      <p:ext uri="{BB962C8B-B14F-4D97-AF65-F5344CB8AC3E}">
        <p14:creationId xmlns:p14="http://schemas.microsoft.com/office/powerpoint/2010/main" val="118069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093A95B-92C5-7A82-D6D2-29BABBC2D39A}"/>
              </a:ext>
            </a:extLst>
          </p:cNvPr>
          <p:cNvSpPr>
            <a:spLocks noGrp="1"/>
          </p:cNvSpPr>
          <p:nvPr>
            <p:ph type="dt" sz="half" idx="10"/>
          </p:nvPr>
        </p:nvSpPr>
        <p:spPr/>
        <p:txBody>
          <a:bodyPr/>
          <a:lstStyle>
            <a:lvl1pPr>
              <a:defRPr/>
            </a:lvl1pPr>
          </a:lstStyle>
          <a:p>
            <a:pPr>
              <a:defRPr/>
            </a:pPr>
            <a:fld id="{6CA3512E-B2DD-4A6B-8107-C35481262F50}" type="datetime1">
              <a:rPr lang="en-US" altLang="en-US"/>
              <a:pPr>
                <a:defRPr/>
              </a:pPr>
              <a:t>9/10/2023</a:t>
            </a:fld>
            <a:endParaRPr lang="en-US" altLang="en-US"/>
          </a:p>
        </p:txBody>
      </p:sp>
      <p:sp>
        <p:nvSpPr>
          <p:cNvPr id="4" name="Footer Placeholder 4">
            <a:extLst>
              <a:ext uri="{FF2B5EF4-FFF2-40B4-BE49-F238E27FC236}">
                <a16:creationId xmlns:a16="http://schemas.microsoft.com/office/drawing/2014/main" id="{420FAC7C-F398-0518-7A8E-245D573570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870F77-5DA9-6C3F-83CE-124E6A584413}"/>
              </a:ext>
            </a:extLst>
          </p:cNvPr>
          <p:cNvSpPr>
            <a:spLocks noGrp="1"/>
          </p:cNvSpPr>
          <p:nvPr>
            <p:ph type="sldNum" sz="quarter" idx="12"/>
          </p:nvPr>
        </p:nvSpPr>
        <p:spPr/>
        <p:txBody>
          <a:bodyPr/>
          <a:lstStyle>
            <a:lvl1pPr>
              <a:defRPr/>
            </a:lvl1pPr>
          </a:lstStyle>
          <a:p>
            <a:pPr>
              <a:defRPr/>
            </a:pPr>
            <a:fld id="{40678DB0-904E-4935-A801-E9E83B0D9FA3}" type="slidenum">
              <a:rPr lang="en-US" altLang="en-US"/>
              <a:pPr>
                <a:defRPr/>
              </a:pPr>
              <a:t>‹#›</a:t>
            </a:fld>
            <a:endParaRPr lang="en-US" altLang="en-US"/>
          </a:p>
        </p:txBody>
      </p:sp>
    </p:spTree>
    <p:extLst>
      <p:ext uri="{BB962C8B-B14F-4D97-AF65-F5344CB8AC3E}">
        <p14:creationId xmlns:p14="http://schemas.microsoft.com/office/powerpoint/2010/main" val="77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393DDDB-4467-880C-C81F-5EA791676D7B}"/>
              </a:ext>
            </a:extLst>
          </p:cNvPr>
          <p:cNvSpPr>
            <a:spLocks noGrp="1"/>
          </p:cNvSpPr>
          <p:nvPr>
            <p:ph type="dt" sz="half" idx="10"/>
          </p:nvPr>
        </p:nvSpPr>
        <p:spPr/>
        <p:txBody>
          <a:bodyPr/>
          <a:lstStyle>
            <a:lvl1pPr>
              <a:defRPr/>
            </a:lvl1pPr>
          </a:lstStyle>
          <a:p>
            <a:pPr>
              <a:defRPr/>
            </a:pPr>
            <a:fld id="{B8712D14-E2B3-4702-BD68-A2926A1E63B9}" type="datetime1">
              <a:rPr lang="en-US" altLang="en-US"/>
              <a:pPr>
                <a:defRPr/>
              </a:pPr>
              <a:t>9/10/2023</a:t>
            </a:fld>
            <a:endParaRPr lang="en-US" altLang="en-US"/>
          </a:p>
        </p:txBody>
      </p:sp>
      <p:sp>
        <p:nvSpPr>
          <p:cNvPr id="3" name="Footer Placeholder 4">
            <a:extLst>
              <a:ext uri="{FF2B5EF4-FFF2-40B4-BE49-F238E27FC236}">
                <a16:creationId xmlns:a16="http://schemas.microsoft.com/office/drawing/2014/main" id="{F13BC56E-E9A4-3914-7ECB-6540A539A3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CCFFAD3-C932-7A27-FF8F-46C2AD966CDD}"/>
              </a:ext>
            </a:extLst>
          </p:cNvPr>
          <p:cNvSpPr>
            <a:spLocks noGrp="1"/>
          </p:cNvSpPr>
          <p:nvPr>
            <p:ph type="sldNum" sz="quarter" idx="12"/>
          </p:nvPr>
        </p:nvSpPr>
        <p:spPr/>
        <p:txBody>
          <a:bodyPr/>
          <a:lstStyle>
            <a:lvl1pPr>
              <a:defRPr/>
            </a:lvl1pPr>
          </a:lstStyle>
          <a:p>
            <a:pPr>
              <a:defRPr/>
            </a:pPr>
            <a:fld id="{28AEDED0-58CA-4C19-BC41-18A208D8F1B5}" type="slidenum">
              <a:rPr lang="en-US" altLang="en-US"/>
              <a:pPr>
                <a:defRPr/>
              </a:pPr>
              <a:t>‹#›</a:t>
            </a:fld>
            <a:endParaRPr lang="en-US" altLang="en-US"/>
          </a:p>
        </p:txBody>
      </p:sp>
    </p:spTree>
    <p:extLst>
      <p:ext uri="{BB962C8B-B14F-4D97-AF65-F5344CB8AC3E}">
        <p14:creationId xmlns:p14="http://schemas.microsoft.com/office/powerpoint/2010/main" val="369832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ACE745-C9D2-D041-C4FB-7F2C4A5169F4}"/>
              </a:ext>
            </a:extLst>
          </p:cNvPr>
          <p:cNvSpPr>
            <a:spLocks noGrp="1"/>
          </p:cNvSpPr>
          <p:nvPr>
            <p:ph type="dt" sz="half" idx="10"/>
          </p:nvPr>
        </p:nvSpPr>
        <p:spPr/>
        <p:txBody>
          <a:bodyPr/>
          <a:lstStyle>
            <a:lvl1pPr>
              <a:defRPr/>
            </a:lvl1pPr>
          </a:lstStyle>
          <a:p>
            <a:pPr>
              <a:defRPr/>
            </a:pPr>
            <a:fld id="{D7A94EA6-7A76-465D-87CB-AB23C2EC701F}" type="datetime1">
              <a:rPr lang="en-US" altLang="en-US"/>
              <a:pPr>
                <a:defRPr/>
              </a:pPr>
              <a:t>9/10/2023</a:t>
            </a:fld>
            <a:endParaRPr lang="en-US" altLang="en-US"/>
          </a:p>
        </p:txBody>
      </p:sp>
      <p:sp>
        <p:nvSpPr>
          <p:cNvPr id="6" name="Footer Placeholder 4">
            <a:extLst>
              <a:ext uri="{FF2B5EF4-FFF2-40B4-BE49-F238E27FC236}">
                <a16:creationId xmlns:a16="http://schemas.microsoft.com/office/drawing/2014/main" id="{CA8DDAAB-F8ED-5B27-0EBF-9E6A4C5B40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96FA4F-131E-E7EE-1A59-F00212FF2054}"/>
              </a:ext>
            </a:extLst>
          </p:cNvPr>
          <p:cNvSpPr>
            <a:spLocks noGrp="1"/>
          </p:cNvSpPr>
          <p:nvPr>
            <p:ph type="sldNum" sz="quarter" idx="12"/>
          </p:nvPr>
        </p:nvSpPr>
        <p:spPr/>
        <p:txBody>
          <a:bodyPr/>
          <a:lstStyle>
            <a:lvl1pPr>
              <a:defRPr/>
            </a:lvl1pPr>
          </a:lstStyle>
          <a:p>
            <a:pPr>
              <a:defRPr/>
            </a:pPr>
            <a:fld id="{8DB18608-16D7-4988-BECD-4FD04E67D5E8}" type="slidenum">
              <a:rPr lang="en-US" altLang="en-US"/>
              <a:pPr>
                <a:defRPr/>
              </a:pPr>
              <a:t>‹#›</a:t>
            </a:fld>
            <a:endParaRPr lang="en-US" altLang="en-US"/>
          </a:p>
        </p:txBody>
      </p:sp>
    </p:spTree>
    <p:extLst>
      <p:ext uri="{BB962C8B-B14F-4D97-AF65-F5344CB8AC3E}">
        <p14:creationId xmlns:p14="http://schemas.microsoft.com/office/powerpoint/2010/main" val="419257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F88C30-856F-1F66-5318-84A2A3E2D4C1}"/>
              </a:ext>
            </a:extLst>
          </p:cNvPr>
          <p:cNvSpPr>
            <a:spLocks noGrp="1"/>
          </p:cNvSpPr>
          <p:nvPr>
            <p:ph type="dt" sz="half" idx="10"/>
          </p:nvPr>
        </p:nvSpPr>
        <p:spPr/>
        <p:txBody>
          <a:bodyPr/>
          <a:lstStyle>
            <a:lvl1pPr>
              <a:defRPr/>
            </a:lvl1pPr>
          </a:lstStyle>
          <a:p>
            <a:pPr>
              <a:defRPr/>
            </a:pPr>
            <a:fld id="{6A4D6332-75A4-4BF6-A9D1-1F694BA74437}" type="datetime1">
              <a:rPr lang="en-US" altLang="en-US"/>
              <a:pPr>
                <a:defRPr/>
              </a:pPr>
              <a:t>9/10/2023</a:t>
            </a:fld>
            <a:endParaRPr lang="en-US" altLang="en-US"/>
          </a:p>
        </p:txBody>
      </p:sp>
      <p:sp>
        <p:nvSpPr>
          <p:cNvPr id="6" name="Footer Placeholder 4">
            <a:extLst>
              <a:ext uri="{FF2B5EF4-FFF2-40B4-BE49-F238E27FC236}">
                <a16:creationId xmlns:a16="http://schemas.microsoft.com/office/drawing/2014/main" id="{354DCBFC-745A-492E-C408-17BA97739F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45A1FD-8587-733B-4115-2CFE5815D4EC}"/>
              </a:ext>
            </a:extLst>
          </p:cNvPr>
          <p:cNvSpPr>
            <a:spLocks noGrp="1"/>
          </p:cNvSpPr>
          <p:nvPr>
            <p:ph type="sldNum" sz="quarter" idx="12"/>
          </p:nvPr>
        </p:nvSpPr>
        <p:spPr/>
        <p:txBody>
          <a:bodyPr/>
          <a:lstStyle>
            <a:lvl1pPr>
              <a:defRPr/>
            </a:lvl1pPr>
          </a:lstStyle>
          <a:p>
            <a:pPr>
              <a:defRPr/>
            </a:pPr>
            <a:fld id="{E680CFED-44CC-4A40-BC89-B77D9CAB3C9A}" type="slidenum">
              <a:rPr lang="en-US" altLang="en-US"/>
              <a:pPr>
                <a:defRPr/>
              </a:pPr>
              <a:t>‹#›</a:t>
            </a:fld>
            <a:endParaRPr lang="en-US" altLang="en-US"/>
          </a:p>
        </p:txBody>
      </p:sp>
    </p:spTree>
    <p:extLst>
      <p:ext uri="{BB962C8B-B14F-4D97-AF65-F5344CB8AC3E}">
        <p14:creationId xmlns:p14="http://schemas.microsoft.com/office/powerpoint/2010/main" val="238471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6485B0D-BCCF-58CD-33D0-5B4842100AE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C8F6517-CB3F-340F-E2F1-A5ACC9B6BC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CDE8C1-43D9-1C8E-F7A5-46AEFB5BC29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C54F3B9-08A0-4180-B321-CCCA47A62BEC}" type="datetime1">
              <a:rPr lang="en-US" altLang="en-US"/>
              <a:pPr>
                <a:defRPr/>
              </a:pPr>
              <a:t>9/10/2023</a:t>
            </a:fld>
            <a:endParaRPr lang="en-US" altLang="en-US"/>
          </a:p>
        </p:txBody>
      </p:sp>
      <p:sp>
        <p:nvSpPr>
          <p:cNvPr id="5" name="Footer Placeholder 4">
            <a:extLst>
              <a:ext uri="{FF2B5EF4-FFF2-40B4-BE49-F238E27FC236}">
                <a16:creationId xmlns:a16="http://schemas.microsoft.com/office/drawing/2014/main" id="{F2AC49C4-1F1F-0E30-988A-8C52C73472BB}"/>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BD71205-7DF2-04D0-2FCD-C73666C3F9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C5F5AB6-EA4C-4AE2-B9BB-B19CB7B77F76}" type="slidenum">
              <a:rPr lang="en-US" altLang="en-US"/>
              <a:pPr>
                <a:defRPr/>
              </a:pPr>
              <a:t>‹#›</a:t>
            </a:fld>
            <a:endParaRPr lang="en-US" altLang="en-US"/>
          </a:p>
        </p:txBody>
      </p:sp>
      <p:sp>
        <p:nvSpPr>
          <p:cNvPr id="7" name="Rounded Rectangle 6">
            <a:extLst>
              <a:ext uri="{FF2B5EF4-FFF2-40B4-BE49-F238E27FC236}">
                <a16:creationId xmlns:a16="http://schemas.microsoft.com/office/drawing/2014/main" id="{FF6A9EC5-78C9-FE21-7BCA-F372C8666CE3}"/>
              </a:ext>
            </a:extLst>
          </p:cNvPr>
          <p:cNvSpPr/>
          <p:nvPr userDrawn="1"/>
        </p:nvSpPr>
        <p:spPr>
          <a:xfrm>
            <a:off x="46038" y="46038"/>
            <a:ext cx="9051925" cy="6765925"/>
          </a:xfrm>
          <a:prstGeom prst="roundRect">
            <a:avLst>
              <a:gd name="adj" fmla="val 5111"/>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106" charset="-128"/>
        </a:defRPr>
      </a:lvl1pPr>
      <a:lvl2pPr algn="ctr" rtl="0" eaLnBrk="0" fontAlgn="base" hangingPunct="0">
        <a:spcBef>
          <a:spcPct val="0"/>
        </a:spcBef>
        <a:spcAft>
          <a:spcPct val="0"/>
        </a:spcAft>
        <a:defRPr sz="4400">
          <a:solidFill>
            <a:schemeClr val="tx1"/>
          </a:solidFill>
          <a:latin typeface="Calibri" pitchFamily="-106" charset="0"/>
          <a:ea typeface="MS PGothic" panose="020B0600070205080204" pitchFamily="34" charset="-128"/>
          <a:cs typeface="ＭＳ Ｐゴシック" pitchFamily="-106" charset="-128"/>
        </a:defRPr>
      </a:lvl2pPr>
      <a:lvl3pPr algn="ctr" rtl="0" eaLnBrk="0" fontAlgn="base" hangingPunct="0">
        <a:spcBef>
          <a:spcPct val="0"/>
        </a:spcBef>
        <a:spcAft>
          <a:spcPct val="0"/>
        </a:spcAft>
        <a:defRPr sz="4400">
          <a:solidFill>
            <a:schemeClr val="tx1"/>
          </a:solidFill>
          <a:latin typeface="Calibri" pitchFamily="-106" charset="0"/>
          <a:ea typeface="MS PGothic" panose="020B0600070205080204" pitchFamily="34" charset="-128"/>
          <a:cs typeface="ＭＳ Ｐゴシック" pitchFamily="-106" charset="-128"/>
        </a:defRPr>
      </a:lvl3pPr>
      <a:lvl4pPr algn="ctr" rtl="0" eaLnBrk="0" fontAlgn="base" hangingPunct="0">
        <a:spcBef>
          <a:spcPct val="0"/>
        </a:spcBef>
        <a:spcAft>
          <a:spcPct val="0"/>
        </a:spcAft>
        <a:defRPr sz="4400">
          <a:solidFill>
            <a:schemeClr val="tx1"/>
          </a:solidFill>
          <a:latin typeface="Calibri" pitchFamily="-106" charset="0"/>
          <a:ea typeface="MS PGothic" panose="020B0600070205080204" pitchFamily="34" charset="-128"/>
          <a:cs typeface="ＭＳ Ｐゴシック" pitchFamily="-106" charset="-128"/>
        </a:defRPr>
      </a:lvl4pPr>
      <a:lvl5pPr algn="ctr" rtl="0" eaLnBrk="0" fontAlgn="base" hangingPunct="0">
        <a:spcBef>
          <a:spcPct val="0"/>
        </a:spcBef>
        <a:spcAft>
          <a:spcPct val="0"/>
        </a:spcAft>
        <a:defRPr sz="4400">
          <a:solidFill>
            <a:schemeClr val="tx1"/>
          </a:solidFill>
          <a:latin typeface="Calibri" pitchFamily="-106" charset="0"/>
          <a:ea typeface="MS PGothic" panose="020B0600070205080204" pitchFamily="34" charset="-128"/>
          <a:cs typeface="ＭＳ Ｐゴシック" pitchFamily="-106" charset="-128"/>
        </a:defRPr>
      </a:lvl5pPr>
      <a:lvl6pPr marL="457200" algn="ctr"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06"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www.williamhmurphy.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s://www.facultyfocus.com/articles/teaching-and-learning/why-do-i-need-to-know-this/" TargetMode="External"/><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3ABE8C7-489B-64ED-6A7D-F49DEC0969D4}"/>
              </a:ext>
            </a:extLst>
          </p:cNvPr>
          <p:cNvSpPr>
            <a:spLocks noGrp="1"/>
          </p:cNvSpPr>
          <p:nvPr>
            <p:ph type="ctrTitle"/>
          </p:nvPr>
        </p:nvSpPr>
        <p:spPr>
          <a:xfrm>
            <a:off x="1066800" y="625468"/>
            <a:ext cx="7010400" cy="1470025"/>
          </a:xfrm>
        </p:spPr>
        <p:txBody>
          <a:bodyPr/>
          <a:lstStyle/>
          <a:p>
            <a:pPr eaLnBrk="1" hangingPunct="1"/>
            <a:r>
              <a:rPr lang="en-CA" altLang="en-US" b="1" dirty="0">
                <a:solidFill>
                  <a:srgbClr val="FF0000"/>
                </a:solidFill>
                <a:latin typeface="Arial" panose="020B0604020202020204" pitchFamily="34" charset="0"/>
                <a:cs typeface="Arial" panose="020B0604020202020204" pitchFamily="34" charset="0"/>
              </a:rPr>
              <a:t>Creating Enthusiasm for Learning</a:t>
            </a:r>
            <a:endParaRPr lang="en-US" altLang="en-US" b="1" dirty="0">
              <a:solidFill>
                <a:srgbClr val="FF0000"/>
              </a:solidFill>
              <a:latin typeface="Arial" panose="020B0604020202020204" pitchFamily="34" charset="0"/>
              <a:cs typeface="Arial" panose="020B0604020202020204" pitchFamily="34" charset="0"/>
            </a:endParaRPr>
          </a:p>
        </p:txBody>
      </p:sp>
      <p:sp>
        <p:nvSpPr>
          <p:cNvPr id="4099" name="TextBox 4">
            <a:extLst>
              <a:ext uri="{FF2B5EF4-FFF2-40B4-BE49-F238E27FC236}">
                <a16:creationId xmlns:a16="http://schemas.microsoft.com/office/drawing/2014/main" id="{C78F4EEE-8A02-920D-8C82-57CF4A791017}"/>
              </a:ext>
            </a:extLst>
          </p:cNvPr>
          <p:cNvSpPr txBox="1">
            <a:spLocks noChangeArrowheads="1"/>
          </p:cNvSpPr>
          <p:nvPr/>
        </p:nvSpPr>
        <p:spPr bwMode="auto">
          <a:xfrm>
            <a:off x="152400" y="5867400"/>
            <a:ext cx="632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en-US" altLang="en-US" sz="2000" b="1" dirty="0">
                <a:latin typeface="Arial" panose="020B0604020202020204" pitchFamily="34" charset="0"/>
                <a:cs typeface="Arial" panose="020B0604020202020204" pitchFamily="34" charset="0"/>
              </a:rPr>
              <a:t>William H. Murphy, PhD</a:t>
            </a:r>
          </a:p>
          <a:p>
            <a:pPr>
              <a:spcBef>
                <a:spcPct val="0"/>
              </a:spcBef>
              <a:buFontTx/>
              <a:buNone/>
            </a:pPr>
            <a:r>
              <a:rPr lang="en-US" altLang="en-US" sz="2000" dirty="0">
                <a:latin typeface="Arial" panose="020B0604020202020204" pitchFamily="34" charset="0"/>
                <a:cs typeface="Arial" panose="020B0604020202020204" pitchFamily="34" charset="0"/>
              </a:rPr>
              <a:t>website: </a:t>
            </a:r>
            <a:r>
              <a:rPr lang="en-US" altLang="en-US" sz="2000" dirty="0">
                <a:latin typeface="Arial" panose="020B0604020202020204" pitchFamily="34" charset="0"/>
                <a:cs typeface="Arial" panose="020B0604020202020204" pitchFamily="34" charset="0"/>
                <a:hlinkClick r:id="rId4"/>
              </a:rPr>
              <a:t>www.williamhmurphy.com</a:t>
            </a:r>
            <a:endParaRPr lang="en-US" altLang="en-US" sz="2000" dirty="0">
              <a:latin typeface="Arial" panose="020B0604020202020204" pitchFamily="34" charset="0"/>
              <a:cs typeface="Arial" panose="020B0604020202020204" pitchFamily="34" charset="0"/>
            </a:endParaRPr>
          </a:p>
        </p:txBody>
      </p:sp>
      <p:pic>
        <p:nvPicPr>
          <p:cNvPr id="2" name="1 Welcome to Creating Enthusiasm for Learning">
            <a:hlinkClick r:id="" action="ppaction://media"/>
            <a:extLst>
              <a:ext uri="{FF2B5EF4-FFF2-40B4-BE49-F238E27FC236}">
                <a16:creationId xmlns:a16="http://schemas.microsoft.com/office/drawing/2014/main" id="{BDF7093E-F9B0-E231-CC91-9DF4388D0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3705084"/>
            <a:ext cx="609600" cy="609600"/>
          </a:xfrm>
          <a:prstGeom prst="rect">
            <a:avLst/>
          </a:prstGeom>
        </p:spPr>
      </p:pic>
      <p:sp>
        <p:nvSpPr>
          <p:cNvPr id="3" name="TextBox 2">
            <a:extLst>
              <a:ext uri="{FF2B5EF4-FFF2-40B4-BE49-F238E27FC236}">
                <a16:creationId xmlns:a16="http://schemas.microsoft.com/office/drawing/2014/main" id="{D0A36454-55B9-F04D-6851-4814C9367BBD}"/>
              </a:ext>
            </a:extLst>
          </p:cNvPr>
          <p:cNvSpPr txBox="1"/>
          <p:nvPr/>
        </p:nvSpPr>
        <p:spPr>
          <a:xfrm>
            <a:off x="5639981" y="4524632"/>
            <a:ext cx="3504019" cy="523220"/>
          </a:xfrm>
          <a:prstGeom prst="rect">
            <a:avLst/>
          </a:prstGeom>
          <a:noFill/>
        </p:spPr>
        <p:txBody>
          <a:bodyPr wrap="square" rtlCol="0">
            <a:spAutoFit/>
          </a:bodyPr>
          <a:lstStyle/>
          <a:p>
            <a:r>
              <a:rPr lang="en-US" sz="1400" b="1" dirty="0"/>
              <a:t>4:20 Welcome &amp; What it means to pursue enthusiasm as a teacher audio</a:t>
            </a:r>
          </a:p>
        </p:txBody>
      </p:sp>
      <p:pic>
        <p:nvPicPr>
          <p:cNvPr id="4" name="Picture 3" descr="A person wearing a blue shirt and tie&#10;&#10;Description automatically generated with medium confidence">
            <a:extLst>
              <a:ext uri="{FF2B5EF4-FFF2-40B4-BE49-F238E27FC236}">
                <a16:creationId xmlns:a16="http://schemas.microsoft.com/office/drawing/2014/main" id="{8748E62B-43B1-2C79-AB32-90FF5C64E45C}"/>
              </a:ext>
            </a:extLst>
          </p:cNvPr>
          <p:cNvPicPr>
            <a:picLocks noChangeAspect="1"/>
          </p:cNvPicPr>
          <p:nvPr/>
        </p:nvPicPr>
        <p:blipFill rotWithShape="1">
          <a:blip r:embed="rId6">
            <a:extLst>
              <a:ext uri="{28A0092B-C50C-407E-A947-70E740481C1C}">
                <a14:useLocalDpi xmlns:a14="http://schemas.microsoft.com/office/drawing/2010/main" val="0"/>
              </a:ext>
            </a:extLst>
          </a:blip>
          <a:srcRect l="8503" t="10068" r="8232" b="19049"/>
          <a:stretch/>
        </p:blipFill>
        <p:spPr>
          <a:xfrm>
            <a:off x="3434713" y="2601863"/>
            <a:ext cx="2205268" cy="2816042"/>
          </a:xfrm>
          <a:prstGeom prst="rect">
            <a:avLst/>
          </a:prstGeom>
        </p:spPr>
      </p:pic>
      <p:pic>
        <p:nvPicPr>
          <p:cNvPr id="5" name="Picture 4">
            <a:extLst>
              <a:ext uri="{FF2B5EF4-FFF2-40B4-BE49-F238E27FC236}">
                <a16:creationId xmlns:a16="http://schemas.microsoft.com/office/drawing/2014/main" id="{9C17FDE2-E88F-79C0-E325-B85BBC999B2B}"/>
              </a:ext>
            </a:extLst>
          </p:cNvPr>
          <p:cNvPicPr>
            <a:picLocks noChangeAspect="1"/>
          </p:cNvPicPr>
          <p:nvPr/>
        </p:nvPicPr>
        <p:blipFill rotWithShape="1">
          <a:blip r:embed="rId7"/>
          <a:srcRect l="16058"/>
          <a:stretch/>
        </p:blipFill>
        <p:spPr>
          <a:xfrm>
            <a:off x="838200" y="1547619"/>
            <a:ext cx="1525482" cy="1817293"/>
          </a:xfrm>
          <a:prstGeom prst="rect">
            <a:avLst/>
          </a:prstGeom>
        </p:spPr>
      </p:pic>
      <p:pic>
        <p:nvPicPr>
          <p:cNvPr id="6" name="Picture 5">
            <a:extLst>
              <a:ext uri="{FF2B5EF4-FFF2-40B4-BE49-F238E27FC236}">
                <a16:creationId xmlns:a16="http://schemas.microsoft.com/office/drawing/2014/main" id="{BDBD7ED4-A440-B4AE-15E5-0135F3FDF41D}"/>
              </a:ext>
            </a:extLst>
          </p:cNvPr>
          <p:cNvPicPr>
            <a:picLocks noChangeAspect="1"/>
          </p:cNvPicPr>
          <p:nvPr/>
        </p:nvPicPr>
        <p:blipFill rotWithShape="1">
          <a:blip r:embed="rId8"/>
          <a:srcRect b="13964"/>
          <a:stretch/>
        </p:blipFill>
        <p:spPr>
          <a:xfrm>
            <a:off x="6285148" y="1555687"/>
            <a:ext cx="2205268" cy="1897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a:extLst>
              <a:ext uri="{FF2B5EF4-FFF2-40B4-BE49-F238E27FC236}">
                <a16:creationId xmlns:a16="http://schemas.microsoft.com/office/drawing/2014/main" id="{4BBE50D0-24BC-FB4C-BCF7-E93117AAF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00" t="8519" r="63333" b="32222"/>
          <a:stretch>
            <a:fillRect/>
          </a:stretch>
        </p:blipFill>
        <p:spPr bwMode="auto">
          <a:xfrm>
            <a:off x="6781800" y="15240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a:extLst>
              <a:ext uri="{FF2B5EF4-FFF2-40B4-BE49-F238E27FC236}">
                <a16:creationId xmlns:a16="http://schemas.microsoft.com/office/drawing/2014/main" id="{6D290B56-17F4-C214-234B-54E63E29AE58}"/>
              </a:ext>
            </a:extLst>
          </p:cNvPr>
          <p:cNvSpPr txBox="1">
            <a:spLocks noChangeArrowheads="1"/>
          </p:cNvSpPr>
          <p:nvPr/>
        </p:nvSpPr>
        <p:spPr bwMode="auto">
          <a:xfrm rot="20252937">
            <a:off x="408638" y="1445568"/>
            <a:ext cx="1967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CA" altLang="en-US" sz="2400" i="1" dirty="0"/>
              <a:t>helplessness</a:t>
            </a:r>
            <a:endParaRPr lang="en-US" altLang="en-US" sz="2400" i="1" dirty="0"/>
          </a:p>
        </p:txBody>
      </p:sp>
      <p:sp>
        <p:nvSpPr>
          <p:cNvPr id="6150" name="TextBox 5">
            <a:extLst>
              <a:ext uri="{FF2B5EF4-FFF2-40B4-BE49-F238E27FC236}">
                <a16:creationId xmlns:a16="http://schemas.microsoft.com/office/drawing/2014/main" id="{A68E54F1-9358-E2B5-70E5-E14941FC36A8}"/>
              </a:ext>
            </a:extLst>
          </p:cNvPr>
          <p:cNvSpPr txBox="1">
            <a:spLocks noChangeArrowheads="1"/>
          </p:cNvSpPr>
          <p:nvPr/>
        </p:nvSpPr>
        <p:spPr bwMode="auto">
          <a:xfrm rot="-1347063">
            <a:off x="906463" y="2792413"/>
            <a:ext cx="973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CA" altLang="en-US" sz="2400" i="1"/>
              <a:t>anger</a:t>
            </a:r>
            <a:endParaRPr lang="en-US" altLang="en-US" sz="2400" i="1"/>
          </a:p>
        </p:txBody>
      </p:sp>
      <p:sp>
        <p:nvSpPr>
          <p:cNvPr id="6152" name="TextBox 7">
            <a:extLst>
              <a:ext uri="{FF2B5EF4-FFF2-40B4-BE49-F238E27FC236}">
                <a16:creationId xmlns:a16="http://schemas.microsoft.com/office/drawing/2014/main" id="{5F92D012-D01A-5195-DB11-11D8F3AA6741}"/>
              </a:ext>
            </a:extLst>
          </p:cNvPr>
          <p:cNvSpPr txBox="1">
            <a:spLocks noChangeArrowheads="1"/>
          </p:cNvSpPr>
          <p:nvPr/>
        </p:nvSpPr>
        <p:spPr bwMode="auto">
          <a:xfrm rot="1316913">
            <a:off x="6156718" y="2141448"/>
            <a:ext cx="169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CA" altLang="en-US" sz="2400" i="1" dirty="0"/>
              <a:t>depression</a:t>
            </a:r>
            <a:endParaRPr lang="en-US" altLang="en-US" sz="2400" i="1" dirty="0"/>
          </a:p>
        </p:txBody>
      </p:sp>
      <p:sp>
        <p:nvSpPr>
          <p:cNvPr id="6153" name="TextBox 8">
            <a:extLst>
              <a:ext uri="{FF2B5EF4-FFF2-40B4-BE49-F238E27FC236}">
                <a16:creationId xmlns:a16="http://schemas.microsoft.com/office/drawing/2014/main" id="{3525D54F-083E-7B17-3661-ED71FA16BE5C}"/>
              </a:ext>
            </a:extLst>
          </p:cNvPr>
          <p:cNvSpPr txBox="1">
            <a:spLocks noChangeArrowheads="1"/>
          </p:cNvSpPr>
          <p:nvPr/>
        </p:nvSpPr>
        <p:spPr bwMode="auto">
          <a:xfrm rot="1616715">
            <a:off x="6221706" y="3521351"/>
            <a:ext cx="1693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CA" altLang="en-US" sz="2400" i="1" dirty="0"/>
              <a:t>resignation</a:t>
            </a:r>
            <a:endParaRPr lang="en-US" altLang="en-US" sz="2400" i="1" dirty="0"/>
          </a:p>
        </p:txBody>
      </p:sp>
      <p:pic>
        <p:nvPicPr>
          <p:cNvPr id="2" name="2 The Mindset of a Prisoner">
            <a:hlinkClick r:id="" action="ppaction://media"/>
            <a:extLst>
              <a:ext uri="{FF2B5EF4-FFF2-40B4-BE49-F238E27FC236}">
                <a16:creationId xmlns:a16="http://schemas.microsoft.com/office/drawing/2014/main" id="{103AB5ED-F371-E6DC-34FD-DBA9E1E294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01623" y="5079458"/>
            <a:ext cx="609600" cy="609600"/>
          </a:xfrm>
          <a:prstGeom prst="rect">
            <a:avLst/>
          </a:prstGeom>
        </p:spPr>
      </p:pic>
      <p:sp>
        <p:nvSpPr>
          <p:cNvPr id="3" name="TextBox 2">
            <a:extLst>
              <a:ext uri="{FF2B5EF4-FFF2-40B4-BE49-F238E27FC236}">
                <a16:creationId xmlns:a16="http://schemas.microsoft.com/office/drawing/2014/main" id="{286DE5C7-6BE1-2E2D-8704-748E07AB99CF}"/>
              </a:ext>
            </a:extLst>
          </p:cNvPr>
          <p:cNvSpPr txBox="1"/>
          <p:nvPr/>
        </p:nvSpPr>
        <p:spPr>
          <a:xfrm>
            <a:off x="6596512" y="5134719"/>
            <a:ext cx="2546052" cy="523220"/>
          </a:xfrm>
          <a:prstGeom prst="rect">
            <a:avLst/>
          </a:prstGeom>
          <a:noFill/>
        </p:spPr>
        <p:txBody>
          <a:bodyPr wrap="square" rtlCol="0">
            <a:spAutoFit/>
          </a:bodyPr>
          <a:lstStyle/>
          <a:p>
            <a:r>
              <a:rPr lang="en-US" sz="1400" b="1" dirty="0"/>
              <a:t>4:25 Mindset of a Prisoner audio</a:t>
            </a:r>
          </a:p>
        </p:txBody>
      </p:sp>
      <p:pic>
        <p:nvPicPr>
          <p:cNvPr id="4" name="Picture 3" descr="A person wearing a blue shirt and tie&#10;&#10;Description automatically generated with medium confidence">
            <a:extLst>
              <a:ext uri="{FF2B5EF4-FFF2-40B4-BE49-F238E27FC236}">
                <a16:creationId xmlns:a16="http://schemas.microsoft.com/office/drawing/2014/main" id="{0C1763C1-BA11-36E8-D30E-5DC16BFDA846}"/>
              </a:ext>
            </a:extLst>
          </p:cNvPr>
          <p:cNvPicPr>
            <a:picLocks noChangeAspect="1"/>
          </p:cNvPicPr>
          <p:nvPr/>
        </p:nvPicPr>
        <p:blipFill rotWithShape="1">
          <a:blip r:embed="rId6">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pic>
        <p:nvPicPr>
          <p:cNvPr id="6" name="Picture 5" descr="A person wearing a mask&#10;&#10;Description automatically generated with low confidence">
            <a:extLst>
              <a:ext uri="{FF2B5EF4-FFF2-40B4-BE49-F238E27FC236}">
                <a16:creationId xmlns:a16="http://schemas.microsoft.com/office/drawing/2014/main" id="{D47A3883-F64F-19FB-4298-784E502D6F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6388" y="461794"/>
            <a:ext cx="1975323" cy="1975323"/>
          </a:xfrm>
          <a:prstGeom prst="rect">
            <a:avLst/>
          </a:prstGeom>
        </p:spPr>
      </p:pic>
      <p:pic>
        <p:nvPicPr>
          <p:cNvPr id="8" name="Picture 7" descr="A drawing of a person&#10;&#10;Description automatically generated with low confidence">
            <a:extLst>
              <a:ext uri="{FF2B5EF4-FFF2-40B4-BE49-F238E27FC236}">
                <a16:creationId xmlns:a16="http://schemas.microsoft.com/office/drawing/2014/main" id="{01EE3096-C953-4590-2AC3-F4BF4D0C1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5039" y="1636440"/>
            <a:ext cx="1975324" cy="1975324"/>
          </a:xfrm>
          <a:prstGeom prst="rect">
            <a:avLst/>
          </a:prstGeom>
        </p:spPr>
      </p:pic>
      <p:pic>
        <p:nvPicPr>
          <p:cNvPr id="12" name="Picture 11" descr="A picture containing building&#10;&#10;Description automatically generated">
            <a:extLst>
              <a:ext uri="{FF2B5EF4-FFF2-40B4-BE49-F238E27FC236}">
                <a16:creationId xmlns:a16="http://schemas.microsoft.com/office/drawing/2014/main" id="{8ABF25B1-290D-3A0F-7016-FD9416F5DB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46" y="2720979"/>
            <a:ext cx="1892662" cy="1892662"/>
          </a:xfrm>
          <a:prstGeom prst="rect">
            <a:avLst/>
          </a:prstGeom>
        </p:spPr>
      </p:pic>
      <p:sp>
        <p:nvSpPr>
          <p:cNvPr id="7" name="TextBox 6">
            <a:extLst>
              <a:ext uri="{FF2B5EF4-FFF2-40B4-BE49-F238E27FC236}">
                <a16:creationId xmlns:a16="http://schemas.microsoft.com/office/drawing/2014/main" id="{6C310D59-5E56-AB7E-729B-91D2000C98DB}"/>
              </a:ext>
            </a:extLst>
          </p:cNvPr>
          <p:cNvSpPr txBox="1"/>
          <p:nvPr/>
        </p:nvSpPr>
        <p:spPr>
          <a:xfrm>
            <a:off x="156495" y="4927193"/>
            <a:ext cx="4210561" cy="1415772"/>
          </a:xfrm>
          <a:prstGeom prst="rect">
            <a:avLst/>
          </a:prstGeom>
          <a:noFill/>
        </p:spPr>
        <p:txBody>
          <a:bodyPr wrap="square">
            <a:spAutoFit/>
          </a:bodyPr>
          <a:lstStyle/>
          <a:p>
            <a:r>
              <a:rPr lang="en-US" b="1" i="1" dirty="0"/>
              <a:t>The prison bars deny you the now. You are forced to always think about the past or the future.</a:t>
            </a:r>
          </a:p>
          <a:p>
            <a:pPr algn="r"/>
            <a:r>
              <a:rPr lang="en-US" b="1" i="1" dirty="0"/>
              <a:t> </a:t>
            </a:r>
            <a:br>
              <a:rPr lang="en-US" b="1" i="1" dirty="0"/>
            </a:br>
            <a:r>
              <a:rPr lang="en-US" sz="1400" dirty="0"/>
              <a:t>E. Leo Foster, The Exiles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5">
            <a:extLst>
              <a:ext uri="{FF2B5EF4-FFF2-40B4-BE49-F238E27FC236}">
                <a16:creationId xmlns:a16="http://schemas.microsoft.com/office/drawing/2014/main" id="{4A55A00E-7D4C-BCBF-1B3F-29C5EA811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00" t="8519" r="63333" b="32222"/>
          <a:stretch>
            <a:fillRect/>
          </a:stretch>
        </p:blipFill>
        <p:spPr bwMode="auto">
          <a:xfrm>
            <a:off x="6781800" y="15240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 The Mindset of a Tourist">
            <a:hlinkClick r:id="" action="ppaction://media"/>
            <a:extLst>
              <a:ext uri="{FF2B5EF4-FFF2-40B4-BE49-F238E27FC236}">
                <a16:creationId xmlns:a16="http://schemas.microsoft.com/office/drawing/2014/main" id="{8CC78009-78EF-BBD5-F0BB-DF36EF228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7400" y="5180177"/>
            <a:ext cx="609600" cy="609600"/>
          </a:xfrm>
          <a:prstGeom prst="rect">
            <a:avLst/>
          </a:prstGeom>
        </p:spPr>
      </p:pic>
      <p:sp>
        <p:nvSpPr>
          <p:cNvPr id="4" name="TextBox 3">
            <a:extLst>
              <a:ext uri="{FF2B5EF4-FFF2-40B4-BE49-F238E27FC236}">
                <a16:creationId xmlns:a16="http://schemas.microsoft.com/office/drawing/2014/main" id="{E2837FE9-730C-3E1C-912F-C8E33CDDBE34}"/>
              </a:ext>
            </a:extLst>
          </p:cNvPr>
          <p:cNvSpPr txBox="1"/>
          <p:nvPr/>
        </p:nvSpPr>
        <p:spPr>
          <a:xfrm>
            <a:off x="6515099" y="5266557"/>
            <a:ext cx="2514600" cy="523220"/>
          </a:xfrm>
          <a:prstGeom prst="rect">
            <a:avLst/>
          </a:prstGeom>
          <a:noFill/>
        </p:spPr>
        <p:txBody>
          <a:bodyPr wrap="square" rtlCol="0">
            <a:spAutoFit/>
          </a:bodyPr>
          <a:lstStyle/>
          <a:p>
            <a:r>
              <a:rPr lang="en-US" sz="1400" b="1" dirty="0"/>
              <a:t>3:06 Mindset of a Tourist audio</a:t>
            </a:r>
          </a:p>
        </p:txBody>
      </p:sp>
      <p:pic>
        <p:nvPicPr>
          <p:cNvPr id="12" name="Picture 11" descr="A picture containing people, several&#10;&#10;Description automatically generated">
            <a:extLst>
              <a:ext uri="{FF2B5EF4-FFF2-40B4-BE49-F238E27FC236}">
                <a16:creationId xmlns:a16="http://schemas.microsoft.com/office/drawing/2014/main" id="{7D7ABD6D-47D5-A757-CCFB-6FAB5064D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278524"/>
            <a:ext cx="2540995" cy="2540995"/>
          </a:xfrm>
          <a:prstGeom prst="rect">
            <a:avLst/>
          </a:prstGeom>
        </p:spPr>
      </p:pic>
      <p:pic>
        <p:nvPicPr>
          <p:cNvPr id="14" name="Picture 13" descr="A group of people standing in front of a tower&#10;&#10;Description automatically generated with low confidence">
            <a:extLst>
              <a:ext uri="{FF2B5EF4-FFF2-40B4-BE49-F238E27FC236}">
                <a16:creationId xmlns:a16="http://schemas.microsoft.com/office/drawing/2014/main" id="{8D2AE537-7646-7701-2860-DBC7EDBCB0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5414" y="2040733"/>
            <a:ext cx="2514600" cy="2514600"/>
          </a:xfrm>
          <a:prstGeom prst="rect">
            <a:avLst/>
          </a:prstGeom>
        </p:spPr>
      </p:pic>
      <p:pic>
        <p:nvPicPr>
          <p:cNvPr id="16" name="Picture 15" descr="A picture containing nature, valley, canyon, painting&#10;&#10;Description automatically generated">
            <a:extLst>
              <a:ext uri="{FF2B5EF4-FFF2-40B4-BE49-F238E27FC236}">
                <a16:creationId xmlns:a16="http://schemas.microsoft.com/office/drawing/2014/main" id="{3255B24B-F82D-EA01-3ECE-387D1EE8CA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27" y="304800"/>
            <a:ext cx="2540995" cy="2540995"/>
          </a:xfrm>
          <a:prstGeom prst="rect">
            <a:avLst/>
          </a:prstGeom>
        </p:spPr>
      </p:pic>
      <p:pic>
        <p:nvPicPr>
          <p:cNvPr id="5" name="Picture 4" descr="A person wearing a blue shirt and tie&#10;&#10;Description automatically generated with medium confidence">
            <a:extLst>
              <a:ext uri="{FF2B5EF4-FFF2-40B4-BE49-F238E27FC236}">
                <a16:creationId xmlns:a16="http://schemas.microsoft.com/office/drawing/2014/main" id="{E077D6BE-BD3D-AEC6-DF88-1715DDB4B537}"/>
              </a:ext>
            </a:extLst>
          </p:cNvPr>
          <p:cNvPicPr>
            <a:picLocks noChangeAspect="1"/>
          </p:cNvPicPr>
          <p:nvPr/>
        </p:nvPicPr>
        <p:blipFill rotWithShape="1">
          <a:blip r:embed="rId9">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sp>
        <p:nvSpPr>
          <p:cNvPr id="7" name="TextBox 6">
            <a:extLst>
              <a:ext uri="{FF2B5EF4-FFF2-40B4-BE49-F238E27FC236}">
                <a16:creationId xmlns:a16="http://schemas.microsoft.com/office/drawing/2014/main" id="{63B8DEDD-2CE3-48F9-D293-7898D05CE357}"/>
              </a:ext>
            </a:extLst>
          </p:cNvPr>
          <p:cNvSpPr txBox="1"/>
          <p:nvPr/>
        </p:nvSpPr>
        <p:spPr>
          <a:xfrm>
            <a:off x="152401" y="4798874"/>
            <a:ext cx="4419599" cy="1415772"/>
          </a:xfrm>
          <a:prstGeom prst="rect">
            <a:avLst/>
          </a:prstGeom>
          <a:noFill/>
        </p:spPr>
        <p:txBody>
          <a:bodyPr wrap="square">
            <a:spAutoFit/>
          </a:bodyPr>
          <a:lstStyle/>
          <a:p>
            <a:r>
              <a:rPr lang="en-US" b="1" i="1" dirty="0"/>
              <a:t>I can't think of anything that excites a greater sense of childlike wonder than to be in a country where you are ignorant of almost everything.</a:t>
            </a:r>
          </a:p>
          <a:p>
            <a:pPr algn="r"/>
            <a:r>
              <a:rPr lang="en-US" sz="1400" dirty="0"/>
              <a:t>Bill Bryson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B5394760-A15E-FACC-DD24-9B7B35597E47}"/>
              </a:ext>
            </a:extLst>
          </p:cNvPr>
          <p:cNvSpPr>
            <a:spLocks noChangeArrowheads="1"/>
          </p:cNvSpPr>
          <p:nvPr/>
        </p:nvSpPr>
        <p:spPr bwMode="auto">
          <a:xfrm>
            <a:off x="242778" y="5027627"/>
            <a:ext cx="431683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b="1" i="1" dirty="0">
                <a:latin typeface="Arial" panose="020B0604020202020204" pitchFamily="34" charset="0"/>
                <a:cs typeface="Arial" panose="020B0604020202020204" pitchFamily="34" charset="0"/>
              </a:rPr>
              <a:t>Wherever you look, there are still things we don’t know about and don’t understand. [...] There are always new things to find out if you go looking for them.</a:t>
            </a:r>
          </a:p>
          <a:p>
            <a:pPr algn="r">
              <a:spcBef>
                <a:spcPct val="0"/>
              </a:spcBef>
              <a:buFontTx/>
              <a:buNone/>
            </a:pPr>
            <a:r>
              <a:rPr lang="en-US" altLang="en-US" sz="1400" dirty="0">
                <a:latin typeface="Arial" panose="020B0604020202020204" pitchFamily="34" charset="0"/>
                <a:cs typeface="Arial" panose="020B0604020202020204" pitchFamily="34" charset="0"/>
              </a:rPr>
              <a:t> David Attenborough </a:t>
            </a:r>
            <a:endParaRPr lang="en-US" altLang="en-US" sz="1400" i="1" dirty="0">
              <a:solidFill>
                <a:srgbClr val="000000"/>
              </a:solidFill>
              <a:latin typeface="Arial" panose="020B0604020202020204" pitchFamily="34" charset="0"/>
              <a:cs typeface="Arial" panose="020B0604020202020204" pitchFamily="34" charset="0"/>
            </a:endParaRPr>
          </a:p>
        </p:txBody>
      </p:sp>
      <p:pic>
        <p:nvPicPr>
          <p:cNvPr id="8196" name="Picture 4">
            <a:extLst>
              <a:ext uri="{FF2B5EF4-FFF2-40B4-BE49-F238E27FC236}">
                <a16:creationId xmlns:a16="http://schemas.microsoft.com/office/drawing/2014/main" id="{915FD5F9-D178-F0E0-152F-2FA14B404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00" t="8519" r="63333" b="32222"/>
          <a:stretch>
            <a:fillRect/>
          </a:stretch>
        </p:blipFill>
        <p:spPr bwMode="auto">
          <a:xfrm>
            <a:off x="6781800" y="15240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6ABA567-C6F7-186C-6D8A-B80CB797677D}"/>
              </a:ext>
            </a:extLst>
          </p:cNvPr>
          <p:cNvSpPr txBox="1"/>
          <p:nvPr/>
        </p:nvSpPr>
        <p:spPr>
          <a:xfrm>
            <a:off x="519113" y="1270229"/>
            <a:ext cx="1890988" cy="2677656"/>
          </a:xfrm>
          <a:prstGeom prst="rect">
            <a:avLst/>
          </a:prstGeom>
          <a:noFill/>
        </p:spPr>
        <p:txBody>
          <a:bodyPr wrap="square">
            <a:spAutoFit/>
          </a:bodyPr>
          <a:lstStyle/>
          <a:p>
            <a:pPr algn="ctr">
              <a:defRPr/>
            </a:pPr>
            <a:r>
              <a:rPr lang="en-US" sz="2400" b="1" i="1" dirty="0">
                <a:highlight>
                  <a:srgbClr val="FFFF00"/>
                </a:highlight>
                <a:ea typeface="Calibri" panose="020F0502020204030204" pitchFamily="34" charset="0"/>
                <a:cs typeface="Arial" panose="020B0604020202020204" pitchFamily="34" charset="0"/>
              </a:rPr>
              <a:t>Curiosity</a:t>
            </a:r>
          </a:p>
          <a:p>
            <a:pPr algn="ctr">
              <a:defRPr/>
            </a:pPr>
            <a:endParaRPr lang="en-US" sz="2400" b="1" i="1" dirty="0">
              <a:highlight>
                <a:srgbClr val="FFFF00"/>
              </a:highlight>
              <a:ea typeface="Calibri" panose="020F0502020204030204" pitchFamily="34" charset="0"/>
              <a:cs typeface="Arial" panose="020B0604020202020204" pitchFamily="34" charset="0"/>
            </a:endParaRPr>
          </a:p>
          <a:p>
            <a:pPr algn="ctr">
              <a:defRPr/>
            </a:pPr>
            <a:r>
              <a:rPr lang="en-US" sz="2400" b="1" i="1" dirty="0">
                <a:highlight>
                  <a:srgbClr val="FFFF00"/>
                </a:highlight>
                <a:ea typeface="Calibri" panose="020F0502020204030204" pitchFamily="34" charset="0"/>
                <a:cs typeface="Arial" panose="020B0604020202020204" pitchFamily="34" charset="0"/>
              </a:rPr>
              <a:t>Resilience</a:t>
            </a:r>
          </a:p>
          <a:p>
            <a:pPr algn="ctr">
              <a:defRPr/>
            </a:pPr>
            <a:endParaRPr lang="en-US" sz="2400" b="1" i="1" dirty="0">
              <a:highlight>
                <a:srgbClr val="FFFF00"/>
              </a:highlight>
              <a:ea typeface="Calibri" panose="020F0502020204030204" pitchFamily="34" charset="0"/>
              <a:cs typeface="Arial" panose="020B0604020202020204" pitchFamily="34" charset="0"/>
            </a:endParaRPr>
          </a:p>
          <a:p>
            <a:pPr algn="ctr">
              <a:defRPr/>
            </a:pPr>
            <a:r>
              <a:rPr lang="en-US" sz="2400" b="1" i="1" dirty="0">
                <a:highlight>
                  <a:srgbClr val="FFFF00"/>
                </a:highlight>
                <a:ea typeface="Calibri" panose="020F0502020204030204" pitchFamily="34" charset="0"/>
                <a:cs typeface="Arial" panose="020B0604020202020204" pitchFamily="34" charset="0"/>
              </a:rPr>
              <a:t>Creativity</a:t>
            </a:r>
          </a:p>
          <a:p>
            <a:pPr algn="ctr">
              <a:defRPr/>
            </a:pPr>
            <a:endParaRPr lang="en-US" sz="2400" b="1" i="1" dirty="0">
              <a:highlight>
                <a:srgbClr val="FFFF00"/>
              </a:highlight>
              <a:ea typeface="Calibri" panose="020F0502020204030204" pitchFamily="34" charset="0"/>
              <a:cs typeface="Arial" panose="020B0604020202020204" pitchFamily="34" charset="0"/>
            </a:endParaRPr>
          </a:p>
          <a:p>
            <a:pPr algn="ctr">
              <a:defRPr/>
            </a:pPr>
            <a:r>
              <a:rPr lang="en-US" sz="2400" b="1" i="1" dirty="0">
                <a:highlight>
                  <a:srgbClr val="FFFF00"/>
                </a:highlight>
                <a:ea typeface="Calibri" panose="020F0502020204030204" pitchFamily="34" charset="0"/>
                <a:cs typeface="Arial" panose="020B0604020202020204" pitchFamily="34" charset="0"/>
              </a:rPr>
              <a:t>Courage</a:t>
            </a:r>
            <a:endParaRPr lang="en-US" sz="2400" i="1" dirty="0">
              <a:cs typeface="Arial" panose="020B0604020202020204" pitchFamily="34" charset="0"/>
            </a:endParaRPr>
          </a:p>
        </p:txBody>
      </p:sp>
      <p:sp>
        <p:nvSpPr>
          <p:cNvPr id="7" name="TextBox 6">
            <a:extLst>
              <a:ext uri="{FF2B5EF4-FFF2-40B4-BE49-F238E27FC236}">
                <a16:creationId xmlns:a16="http://schemas.microsoft.com/office/drawing/2014/main" id="{A3EF5C5A-44F1-59A0-E882-D0F7A73B9879}"/>
              </a:ext>
            </a:extLst>
          </p:cNvPr>
          <p:cNvSpPr txBox="1"/>
          <p:nvPr/>
        </p:nvSpPr>
        <p:spPr>
          <a:xfrm>
            <a:off x="6781800" y="2609057"/>
            <a:ext cx="2081351" cy="830997"/>
          </a:xfrm>
          <a:prstGeom prst="rect">
            <a:avLst/>
          </a:prstGeom>
          <a:noFill/>
        </p:spPr>
        <p:txBody>
          <a:bodyPr>
            <a:spAutoFit/>
          </a:bodyPr>
          <a:lstStyle/>
          <a:p>
            <a:pPr algn="ctr">
              <a:defRPr/>
            </a:pPr>
            <a:r>
              <a:rPr lang="en-US" sz="2400" b="1" i="1" dirty="0">
                <a:highlight>
                  <a:srgbClr val="FFFF00"/>
                </a:highlight>
                <a:ea typeface="Calibri" panose="020F0502020204030204" pitchFamily="34" charset="0"/>
                <a:cs typeface="Arial" panose="020B0604020202020204" pitchFamily="34" charset="0"/>
              </a:rPr>
              <a:t>Open- mindedness</a:t>
            </a:r>
          </a:p>
        </p:txBody>
      </p:sp>
      <p:pic>
        <p:nvPicPr>
          <p:cNvPr id="2" name="4 The Qualities of an Explorer">
            <a:hlinkClick r:id="" action="ppaction://media"/>
            <a:extLst>
              <a:ext uri="{FF2B5EF4-FFF2-40B4-BE49-F238E27FC236}">
                <a16:creationId xmlns:a16="http://schemas.microsoft.com/office/drawing/2014/main" id="{9B36D617-6603-C135-2A08-28AF98E3C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1128" y="5091529"/>
            <a:ext cx="609600" cy="609600"/>
          </a:xfrm>
          <a:prstGeom prst="rect">
            <a:avLst/>
          </a:prstGeom>
        </p:spPr>
      </p:pic>
      <p:sp>
        <p:nvSpPr>
          <p:cNvPr id="3" name="TextBox 2">
            <a:extLst>
              <a:ext uri="{FF2B5EF4-FFF2-40B4-BE49-F238E27FC236}">
                <a16:creationId xmlns:a16="http://schemas.microsoft.com/office/drawing/2014/main" id="{1CFE9BD1-B217-0B94-86D0-5CFB0898DE9C}"/>
              </a:ext>
            </a:extLst>
          </p:cNvPr>
          <p:cNvSpPr txBox="1"/>
          <p:nvPr/>
        </p:nvSpPr>
        <p:spPr>
          <a:xfrm>
            <a:off x="6369707" y="5134719"/>
            <a:ext cx="2590800" cy="523220"/>
          </a:xfrm>
          <a:prstGeom prst="rect">
            <a:avLst/>
          </a:prstGeom>
          <a:noFill/>
        </p:spPr>
        <p:txBody>
          <a:bodyPr wrap="square" rtlCol="0">
            <a:spAutoFit/>
          </a:bodyPr>
          <a:lstStyle/>
          <a:p>
            <a:r>
              <a:rPr lang="en-US" sz="1400" b="1" dirty="0"/>
              <a:t>3:06 Mindset of an Explorer audio</a:t>
            </a:r>
          </a:p>
        </p:txBody>
      </p:sp>
      <p:pic>
        <p:nvPicPr>
          <p:cNvPr id="8" name="Picture 7" descr="A picture containing outdoor, riding&#10;&#10;Description automatically generated">
            <a:extLst>
              <a:ext uri="{FF2B5EF4-FFF2-40B4-BE49-F238E27FC236}">
                <a16:creationId xmlns:a16="http://schemas.microsoft.com/office/drawing/2014/main" id="{AAAF383A-9BAD-15E3-4DEC-DBADBD577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7705" y="1553745"/>
            <a:ext cx="2413741" cy="2413741"/>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40B8389E-0271-C056-A6CD-6819A9DAD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4632" y="347716"/>
            <a:ext cx="2261341" cy="2261341"/>
          </a:xfrm>
          <a:prstGeom prst="rect">
            <a:avLst/>
          </a:prstGeom>
        </p:spPr>
      </p:pic>
      <p:pic>
        <p:nvPicPr>
          <p:cNvPr id="14" name="Picture 13" descr="A person wearing a hat&#10;&#10;Description automatically generated with medium confidence">
            <a:extLst>
              <a:ext uri="{FF2B5EF4-FFF2-40B4-BE49-F238E27FC236}">
                <a16:creationId xmlns:a16="http://schemas.microsoft.com/office/drawing/2014/main" id="{DA428972-9AA6-1801-A7BD-BF4AF3AD88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0660" y="2760615"/>
            <a:ext cx="2261341" cy="2261341"/>
          </a:xfrm>
          <a:prstGeom prst="rect">
            <a:avLst/>
          </a:prstGeom>
        </p:spPr>
      </p:pic>
      <p:pic>
        <p:nvPicPr>
          <p:cNvPr id="5" name="Picture 4" descr="A person wearing a blue shirt and tie&#10;&#10;Description automatically generated with medium confidence">
            <a:extLst>
              <a:ext uri="{FF2B5EF4-FFF2-40B4-BE49-F238E27FC236}">
                <a16:creationId xmlns:a16="http://schemas.microsoft.com/office/drawing/2014/main" id="{0D7CA1D1-6E73-55FD-CE5D-1BFA19C9916D}"/>
              </a:ext>
            </a:extLst>
          </p:cNvPr>
          <p:cNvPicPr>
            <a:picLocks noChangeAspect="1"/>
          </p:cNvPicPr>
          <p:nvPr/>
        </p:nvPicPr>
        <p:blipFill rotWithShape="1">
          <a:blip r:embed="rId9">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a:extLst>
              <a:ext uri="{FF2B5EF4-FFF2-40B4-BE49-F238E27FC236}">
                <a16:creationId xmlns:a16="http://schemas.microsoft.com/office/drawing/2014/main" id="{1B5911E1-D050-E529-1C32-ED2909C578B9}"/>
              </a:ext>
            </a:extLst>
          </p:cNvPr>
          <p:cNvSpPr txBox="1">
            <a:spLocks noChangeArrowheads="1"/>
          </p:cNvSpPr>
          <p:nvPr/>
        </p:nvSpPr>
        <p:spPr bwMode="auto">
          <a:xfrm>
            <a:off x="244475" y="1212433"/>
            <a:ext cx="7162800" cy="1200150"/>
          </a:xfrm>
          <a:prstGeom prst="rect">
            <a:avLst/>
          </a:prstGeom>
          <a:noFill/>
          <a:ln>
            <a:noFill/>
          </a:ln>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Wingdings" panose="05000000000000000000" pitchFamily="2" charset="2"/>
              <a:buChar char="q"/>
              <a:defRPr/>
            </a:pPr>
            <a:r>
              <a:rPr lang="en-US" altLang="en-US" sz="2400" b="1" dirty="0">
                <a:latin typeface="Arial" panose="020B0604020202020204" pitchFamily="34" charset="0"/>
              </a:rPr>
              <a:t>Why should students care about the class I am about to teach?</a:t>
            </a:r>
          </a:p>
          <a:p>
            <a:pPr marL="0" indent="0" eaLnBrk="1" hangingPunct="1">
              <a:spcBef>
                <a:spcPct val="0"/>
              </a:spcBef>
              <a:buFont typeface="Arial" panose="020B0604020202020204" pitchFamily="34" charset="0"/>
              <a:buNone/>
              <a:defRPr/>
            </a:pPr>
            <a:endParaRPr lang="en-US" altLang="en-US" sz="2400" b="1" dirty="0">
              <a:latin typeface="Arial" panose="020B0604020202020204" pitchFamily="34" charset="0"/>
            </a:endParaRPr>
          </a:p>
        </p:txBody>
      </p:sp>
      <p:sp>
        <p:nvSpPr>
          <p:cNvPr id="13315" name="TextBox 2">
            <a:extLst>
              <a:ext uri="{FF2B5EF4-FFF2-40B4-BE49-F238E27FC236}">
                <a16:creationId xmlns:a16="http://schemas.microsoft.com/office/drawing/2014/main" id="{CA2529DC-D27E-8E7E-C007-8619DEB5C568}"/>
              </a:ext>
            </a:extLst>
          </p:cNvPr>
          <p:cNvSpPr txBox="1">
            <a:spLocks noChangeArrowheads="1"/>
          </p:cNvSpPr>
          <p:nvPr/>
        </p:nvSpPr>
        <p:spPr bwMode="auto">
          <a:xfrm>
            <a:off x="449263" y="533400"/>
            <a:ext cx="6958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b="1" dirty="0">
                <a:solidFill>
                  <a:srgbClr val="FF0000"/>
                </a:solidFill>
                <a:latin typeface="Arial" panose="020B0604020202020204" pitchFamily="34" charset="0"/>
              </a:rPr>
              <a:t>Big Questions we should ask ourselves</a:t>
            </a:r>
          </a:p>
        </p:txBody>
      </p:sp>
      <p:sp>
        <p:nvSpPr>
          <p:cNvPr id="5" name="TextBox 1">
            <a:extLst>
              <a:ext uri="{FF2B5EF4-FFF2-40B4-BE49-F238E27FC236}">
                <a16:creationId xmlns:a16="http://schemas.microsoft.com/office/drawing/2014/main" id="{5EE8C5E6-F7C5-1EDB-77A5-7204F10B128F}"/>
              </a:ext>
            </a:extLst>
          </p:cNvPr>
          <p:cNvSpPr txBox="1">
            <a:spLocks noChangeArrowheads="1"/>
          </p:cNvSpPr>
          <p:nvPr/>
        </p:nvSpPr>
        <p:spPr bwMode="auto">
          <a:xfrm>
            <a:off x="4934607" y="2071098"/>
            <a:ext cx="4225159" cy="156966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457200" indent="-457200" eaLnBrk="1" hangingPunct="1">
              <a:spcBef>
                <a:spcPct val="0"/>
              </a:spcBef>
              <a:buFont typeface="Wingdings" panose="05000000000000000000" pitchFamily="2" charset="2"/>
              <a:buChar char="q"/>
              <a:defRPr/>
            </a:pPr>
            <a:r>
              <a:rPr lang="en-US" altLang="en-US" sz="1600" b="1" dirty="0">
                <a:solidFill>
                  <a:srgbClr val="FF0000"/>
                </a:solidFill>
                <a:latin typeface="Arial" panose="020B0604020202020204" pitchFamily="34" charset="0"/>
              </a:rPr>
              <a:t>It is interesting.</a:t>
            </a:r>
          </a:p>
          <a:p>
            <a:pPr marL="457200" indent="-457200" eaLnBrk="1" hangingPunct="1">
              <a:spcBef>
                <a:spcPct val="0"/>
              </a:spcBef>
              <a:buFont typeface="Wingdings" panose="05000000000000000000" pitchFamily="2" charset="2"/>
              <a:buChar char="q"/>
              <a:defRPr/>
            </a:pPr>
            <a:endParaRPr lang="en-US" altLang="en-US" sz="1600" b="1" dirty="0">
              <a:solidFill>
                <a:srgbClr val="FF0000"/>
              </a:solidFill>
              <a:latin typeface="Arial" panose="020B0604020202020204" pitchFamily="34" charset="0"/>
            </a:endParaRPr>
          </a:p>
          <a:p>
            <a:pPr marL="457200" indent="-457200" eaLnBrk="1" hangingPunct="1">
              <a:spcBef>
                <a:spcPct val="0"/>
              </a:spcBef>
              <a:buFont typeface="Wingdings" panose="05000000000000000000" pitchFamily="2" charset="2"/>
              <a:buChar char="q"/>
              <a:defRPr/>
            </a:pPr>
            <a:r>
              <a:rPr lang="en-US" altLang="en-US" sz="1600" b="1" dirty="0">
                <a:solidFill>
                  <a:srgbClr val="FF0000"/>
                </a:solidFill>
                <a:latin typeface="Arial" panose="020B0604020202020204" pitchFamily="34" charset="0"/>
              </a:rPr>
              <a:t>It has a role in making me better in becoming the me I intend to become.</a:t>
            </a:r>
          </a:p>
          <a:p>
            <a:pPr marL="457200" indent="-457200" eaLnBrk="1" hangingPunct="1">
              <a:spcBef>
                <a:spcPct val="0"/>
              </a:spcBef>
              <a:buFont typeface="Wingdings" panose="05000000000000000000" pitchFamily="2" charset="2"/>
              <a:buChar char="q"/>
              <a:defRPr/>
            </a:pPr>
            <a:endParaRPr lang="en-US" altLang="en-US" sz="1600" b="1" dirty="0">
              <a:solidFill>
                <a:srgbClr val="FF0000"/>
              </a:solidFill>
              <a:latin typeface="Arial" panose="020B0604020202020204" pitchFamily="34" charset="0"/>
            </a:endParaRPr>
          </a:p>
          <a:p>
            <a:pPr marL="457200" indent="-457200" eaLnBrk="1" hangingPunct="1">
              <a:spcBef>
                <a:spcPct val="0"/>
              </a:spcBef>
              <a:buFont typeface="Wingdings" panose="05000000000000000000" pitchFamily="2" charset="2"/>
              <a:buChar char="q"/>
              <a:defRPr/>
            </a:pPr>
            <a:r>
              <a:rPr lang="en-US" altLang="en-US" sz="1600" b="1" dirty="0">
                <a:solidFill>
                  <a:srgbClr val="FF0000"/>
                </a:solidFill>
                <a:latin typeface="Arial" panose="020B0604020202020204" pitchFamily="34" charset="0"/>
              </a:rPr>
              <a:t>It could change my life.</a:t>
            </a:r>
          </a:p>
        </p:txBody>
      </p:sp>
      <p:sp>
        <p:nvSpPr>
          <p:cNvPr id="13317" name="TextBox 6">
            <a:extLst>
              <a:ext uri="{FF2B5EF4-FFF2-40B4-BE49-F238E27FC236}">
                <a16:creationId xmlns:a16="http://schemas.microsoft.com/office/drawing/2014/main" id="{F23CD11A-6762-8123-CBE8-CFF1F2840467}"/>
              </a:ext>
            </a:extLst>
          </p:cNvPr>
          <p:cNvSpPr txBox="1">
            <a:spLocks noChangeArrowheads="1"/>
          </p:cNvSpPr>
          <p:nvPr/>
        </p:nvSpPr>
        <p:spPr bwMode="auto">
          <a:xfrm>
            <a:off x="381000" y="6203950"/>
            <a:ext cx="2743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000" dirty="0">
                <a:latin typeface="Arial" panose="020B0604020202020204" pitchFamily="34" charset="0"/>
                <a:hlinkClick r:id="rId5"/>
              </a:rPr>
              <a:t>https://www.facultyfocus.com/articles/teaching-and-learning/why-do-i-need-to-know-this/</a:t>
            </a:r>
            <a:endParaRPr lang="en-US" altLang="en-US" sz="1000" dirty="0">
              <a:latin typeface="Arial" panose="020B0604020202020204" pitchFamily="34" charset="0"/>
            </a:endParaRPr>
          </a:p>
          <a:p>
            <a:pPr>
              <a:spcBef>
                <a:spcPct val="0"/>
              </a:spcBef>
              <a:buFontTx/>
              <a:buNone/>
            </a:pPr>
            <a:endParaRPr lang="en-US" altLang="en-US" sz="1000" dirty="0">
              <a:latin typeface="Arial" panose="020B0604020202020204" pitchFamily="34" charset="0"/>
            </a:endParaRPr>
          </a:p>
        </p:txBody>
      </p:sp>
      <p:sp>
        <p:nvSpPr>
          <p:cNvPr id="3" name="TextBox 1">
            <a:extLst>
              <a:ext uri="{FF2B5EF4-FFF2-40B4-BE49-F238E27FC236}">
                <a16:creationId xmlns:a16="http://schemas.microsoft.com/office/drawing/2014/main" id="{1978B8AF-DF68-C9C2-E7F7-5F2FF767CEA3}"/>
              </a:ext>
            </a:extLst>
          </p:cNvPr>
          <p:cNvSpPr txBox="1">
            <a:spLocks noChangeArrowheads="1"/>
          </p:cNvSpPr>
          <p:nvPr/>
        </p:nvSpPr>
        <p:spPr bwMode="auto">
          <a:xfrm>
            <a:off x="430870" y="2071098"/>
            <a:ext cx="3657600" cy="181588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457200" indent="-457200" eaLnBrk="1" hangingPunct="1">
              <a:spcBef>
                <a:spcPct val="0"/>
              </a:spcBef>
              <a:buFont typeface="Wingdings" panose="05000000000000000000" pitchFamily="2" charset="2"/>
              <a:buChar char="q"/>
              <a:defRPr/>
            </a:pPr>
            <a:r>
              <a:rPr lang="en-US" altLang="en-US" sz="1600" b="1" dirty="0">
                <a:solidFill>
                  <a:srgbClr val="FF0000"/>
                </a:solidFill>
                <a:latin typeface="Arial" panose="020B0604020202020204" pitchFamily="34" charset="0"/>
              </a:rPr>
              <a:t>It is required.</a:t>
            </a:r>
          </a:p>
          <a:p>
            <a:pPr marL="457200" indent="-457200" eaLnBrk="1" hangingPunct="1">
              <a:spcBef>
                <a:spcPct val="0"/>
              </a:spcBef>
              <a:buFont typeface="Wingdings" panose="05000000000000000000" pitchFamily="2" charset="2"/>
              <a:buChar char="q"/>
              <a:defRPr/>
            </a:pPr>
            <a:endParaRPr lang="en-US" altLang="en-US" sz="1600" b="1" dirty="0">
              <a:solidFill>
                <a:srgbClr val="FF0000"/>
              </a:solidFill>
              <a:latin typeface="Arial" panose="020B0604020202020204" pitchFamily="34" charset="0"/>
            </a:endParaRPr>
          </a:p>
          <a:p>
            <a:pPr marL="457200" indent="-457200" eaLnBrk="1" hangingPunct="1">
              <a:spcBef>
                <a:spcPct val="0"/>
              </a:spcBef>
              <a:buFont typeface="Wingdings" panose="05000000000000000000" pitchFamily="2" charset="2"/>
              <a:buChar char="q"/>
              <a:defRPr/>
            </a:pPr>
            <a:r>
              <a:rPr lang="en-US" altLang="en-US" sz="1600" b="1" dirty="0">
                <a:solidFill>
                  <a:srgbClr val="FF0000"/>
                </a:solidFill>
                <a:latin typeface="Arial" panose="020B0604020202020204" pitchFamily="34" charset="0"/>
              </a:rPr>
              <a:t>Won’t graduate/advance without this class.</a:t>
            </a:r>
          </a:p>
          <a:p>
            <a:pPr marL="457200" indent="-457200" eaLnBrk="1" hangingPunct="1">
              <a:spcBef>
                <a:spcPct val="0"/>
              </a:spcBef>
              <a:buFont typeface="Wingdings" panose="05000000000000000000" pitchFamily="2" charset="2"/>
              <a:buChar char="q"/>
              <a:defRPr/>
            </a:pPr>
            <a:endParaRPr lang="en-US" altLang="en-US" sz="1600" b="1" dirty="0">
              <a:solidFill>
                <a:srgbClr val="FF0000"/>
              </a:solidFill>
              <a:latin typeface="Arial" panose="020B0604020202020204" pitchFamily="34" charset="0"/>
            </a:endParaRPr>
          </a:p>
          <a:p>
            <a:pPr marL="457200" indent="-457200" eaLnBrk="1" hangingPunct="1">
              <a:spcBef>
                <a:spcPct val="0"/>
              </a:spcBef>
              <a:buFont typeface="Wingdings" panose="05000000000000000000" pitchFamily="2" charset="2"/>
              <a:buChar char="q"/>
              <a:defRPr/>
            </a:pPr>
            <a:r>
              <a:rPr lang="en-US" altLang="en-US" sz="1600" b="1" dirty="0">
                <a:solidFill>
                  <a:srgbClr val="FF0000"/>
                </a:solidFill>
                <a:latin typeface="Arial" panose="020B0604020202020204" pitchFamily="34" charset="0"/>
              </a:rPr>
              <a:t>Material from lecture might be on the exam.</a:t>
            </a:r>
          </a:p>
        </p:txBody>
      </p:sp>
      <p:sp>
        <p:nvSpPr>
          <p:cNvPr id="8" name="TextBox 7">
            <a:extLst>
              <a:ext uri="{FF2B5EF4-FFF2-40B4-BE49-F238E27FC236}">
                <a16:creationId xmlns:a16="http://schemas.microsoft.com/office/drawing/2014/main" id="{2DD2E57E-CDF0-A308-5194-756416083AB5}"/>
              </a:ext>
            </a:extLst>
          </p:cNvPr>
          <p:cNvSpPr txBox="1"/>
          <p:nvPr/>
        </p:nvSpPr>
        <p:spPr>
          <a:xfrm>
            <a:off x="381000" y="4129388"/>
            <a:ext cx="7430815" cy="1200329"/>
          </a:xfrm>
          <a:prstGeom prst="rect">
            <a:avLst/>
          </a:prstGeom>
          <a:noFill/>
        </p:spPr>
        <p:txBody>
          <a:bodyPr wrap="square">
            <a:spAutoFit/>
          </a:bodyPr>
          <a:lstStyle/>
          <a:p>
            <a:pPr marL="231775" indent="-231775" eaLnBrk="1" hangingPunct="1">
              <a:spcBef>
                <a:spcPct val="0"/>
              </a:spcBef>
              <a:buFont typeface="Wingdings" panose="05000000000000000000" pitchFamily="2" charset="2"/>
              <a:buChar char="q"/>
              <a:defRPr/>
            </a:pPr>
            <a:r>
              <a:rPr lang="en-US" altLang="en-US" sz="2400" b="1" dirty="0">
                <a:latin typeface="Arial" panose="020B0604020202020204" pitchFamily="34" charset="0"/>
              </a:rPr>
              <a:t>How will I take students from ME being the only person excited about this topic to WE being excited about this topic?</a:t>
            </a:r>
          </a:p>
        </p:txBody>
      </p:sp>
      <p:pic>
        <p:nvPicPr>
          <p:cNvPr id="9" name="5 Motivation and Big Questions Teachers Should Ask Themselves">
            <a:hlinkClick r:id="" action="ppaction://media"/>
            <a:extLst>
              <a:ext uri="{FF2B5EF4-FFF2-40B4-BE49-F238E27FC236}">
                <a16:creationId xmlns:a16="http://schemas.microsoft.com/office/drawing/2014/main" id="{7BAB5096-CAA9-9116-6DA1-88383BF42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791" y="5166878"/>
            <a:ext cx="609600" cy="609600"/>
          </a:xfrm>
          <a:prstGeom prst="rect">
            <a:avLst/>
          </a:prstGeom>
        </p:spPr>
      </p:pic>
      <p:sp>
        <p:nvSpPr>
          <p:cNvPr id="10" name="TextBox 9">
            <a:extLst>
              <a:ext uri="{FF2B5EF4-FFF2-40B4-BE49-F238E27FC236}">
                <a16:creationId xmlns:a16="http://schemas.microsoft.com/office/drawing/2014/main" id="{0236764F-AB3E-0590-1C67-A4A3BC691A1B}"/>
              </a:ext>
            </a:extLst>
          </p:cNvPr>
          <p:cNvSpPr txBox="1"/>
          <p:nvPr/>
        </p:nvSpPr>
        <p:spPr>
          <a:xfrm>
            <a:off x="6527944" y="5136231"/>
            <a:ext cx="2743200" cy="738664"/>
          </a:xfrm>
          <a:prstGeom prst="rect">
            <a:avLst/>
          </a:prstGeom>
          <a:noFill/>
        </p:spPr>
        <p:txBody>
          <a:bodyPr wrap="square" rtlCol="0">
            <a:spAutoFit/>
          </a:bodyPr>
          <a:lstStyle/>
          <a:p>
            <a:r>
              <a:rPr lang="en-US" sz="1400" b="1" dirty="0"/>
              <a:t>4:44 Motivation and Big Questions Teachers Should Ask Themselves audio</a:t>
            </a:r>
          </a:p>
        </p:txBody>
      </p:sp>
      <p:pic>
        <p:nvPicPr>
          <p:cNvPr id="2" name="Picture 1" descr="A person wearing a blue shirt and tie&#10;&#10;Description automatically generated with medium confidence">
            <a:extLst>
              <a:ext uri="{FF2B5EF4-FFF2-40B4-BE49-F238E27FC236}">
                <a16:creationId xmlns:a16="http://schemas.microsoft.com/office/drawing/2014/main" id="{86BE601A-98DE-7650-D382-1793E7D821A4}"/>
              </a:ext>
            </a:extLst>
          </p:cNvPr>
          <p:cNvPicPr>
            <a:picLocks noChangeAspect="1"/>
          </p:cNvPicPr>
          <p:nvPr/>
        </p:nvPicPr>
        <p:blipFill rotWithShape="1">
          <a:blip r:embed="rId7">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a:extLst>
              <a:ext uri="{FF2B5EF4-FFF2-40B4-BE49-F238E27FC236}">
                <a16:creationId xmlns:a16="http://schemas.microsoft.com/office/drawing/2014/main" id="{D7B550B0-C5FF-64A4-7E7D-9B487564241F}"/>
              </a:ext>
            </a:extLst>
          </p:cNvPr>
          <p:cNvSpPr txBox="1">
            <a:spLocks noChangeArrowheads="1"/>
          </p:cNvSpPr>
          <p:nvPr/>
        </p:nvSpPr>
        <p:spPr bwMode="auto">
          <a:xfrm>
            <a:off x="457200" y="554235"/>
            <a:ext cx="7215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b="1" dirty="0">
                <a:solidFill>
                  <a:srgbClr val="FF0000"/>
                </a:solidFill>
                <a:latin typeface="Arial" panose="020B0604020202020204" pitchFamily="34" charset="0"/>
              </a:rPr>
              <a:t>Students are tuned into a radio station….</a:t>
            </a:r>
          </a:p>
        </p:txBody>
      </p:sp>
      <p:sp>
        <p:nvSpPr>
          <p:cNvPr id="16387" name="Rectangle 1">
            <a:extLst>
              <a:ext uri="{FF2B5EF4-FFF2-40B4-BE49-F238E27FC236}">
                <a16:creationId xmlns:a16="http://schemas.microsoft.com/office/drawing/2014/main" id="{EFB158B0-4606-F0AB-84E9-51EA2EF8338F}"/>
              </a:ext>
            </a:extLst>
          </p:cNvPr>
          <p:cNvSpPr>
            <a:spLocks noChangeArrowheads="1"/>
          </p:cNvSpPr>
          <p:nvPr/>
        </p:nvSpPr>
        <p:spPr bwMode="auto">
          <a:xfrm rot="-175939">
            <a:off x="5668963" y="2816225"/>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a:latin typeface="Arial" panose="020B0604020202020204" pitchFamily="34" charset="0"/>
                <a:cs typeface="Arial" panose="020B0604020202020204" pitchFamily="34" charset="0"/>
              </a:rPr>
              <a:t>Drive</a:t>
            </a:r>
            <a:endParaRPr lang="en-US" altLang="en-US" sz="1800" b="1">
              <a:latin typeface="Arial" panose="020B0604020202020204" pitchFamily="34" charset="0"/>
              <a:cs typeface="Arial" panose="020B0604020202020204" pitchFamily="34" charset="0"/>
            </a:endParaRPr>
          </a:p>
        </p:txBody>
      </p:sp>
      <p:sp>
        <p:nvSpPr>
          <p:cNvPr id="16388" name="Rectangle 4">
            <a:extLst>
              <a:ext uri="{FF2B5EF4-FFF2-40B4-BE49-F238E27FC236}">
                <a16:creationId xmlns:a16="http://schemas.microsoft.com/office/drawing/2014/main" id="{C9991A9D-C957-AB2D-7DCF-FE812E210182}"/>
              </a:ext>
            </a:extLst>
          </p:cNvPr>
          <p:cNvSpPr>
            <a:spLocks noChangeArrowheads="1"/>
          </p:cNvSpPr>
          <p:nvPr/>
        </p:nvSpPr>
        <p:spPr bwMode="auto">
          <a:xfrm rot="-2450019">
            <a:off x="866775" y="2090738"/>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a:latin typeface="Arial" panose="020B0604020202020204" pitchFamily="34" charset="0"/>
                <a:cs typeface="Arial" panose="020B0604020202020204" pitchFamily="34" charset="0"/>
              </a:rPr>
              <a:t>Motivation</a:t>
            </a:r>
            <a:endParaRPr lang="en-US" altLang="en-US" sz="1800" b="1">
              <a:latin typeface="Arial" panose="020B0604020202020204" pitchFamily="34" charset="0"/>
              <a:cs typeface="Arial" panose="020B0604020202020204" pitchFamily="34" charset="0"/>
            </a:endParaRPr>
          </a:p>
        </p:txBody>
      </p:sp>
      <p:sp>
        <p:nvSpPr>
          <p:cNvPr id="16389" name="Rectangle 5">
            <a:extLst>
              <a:ext uri="{FF2B5EF4-FFF2-40B4-BE49-F238E27FC236}">
                <a16:creationId xmlns:a16="http://schemas.microsoft.com/office/drawing/2014/main" id="{BAF44C8F-E947-32DC-923F-FEA256F78EC9}"/>
              </a:ext>
            </a:extLst>
          </p:cNvPr>
          <p:cNvSpPr>
            <a:spLocks noChangeArrowheads="1"/>
          </p:cNvSpPr>
          <p:nvPr/>
        </p:nvSpPr>
        <p:spPr bwMode="auto">
          <a:xfrm>
            <a:off x="3736975" y="3349625"/>
            <a:ext cx="106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a:latin typeface="Arial" panose="020B0604020202020204" pitchFamily="34" charset="0"/>
                <a:cs typeface="Arial" panose="020B0604020202020204" pitchFamily="34" charset="0"/>
              </a:rPr>
              <a:t>Passion</a:t>
            </a:r>
            <a:endParaRPr lang="en-US" altLang="en-US" sz="1800" b="1">
              <a:latin typeface="Arial" panose="020B0604020202020204" pitchFamily="34" charset="0"/>
              <a:cs typeface="Arial" panose="020B0604020202020204" pitchFamily="34" charset="0"/>
            </a:endParaRPr>
          </a:p>
        </p:txBody>
      </p:sp>
      <p:sp>
        <p:nvSpPr>
          <p:cNvPr id="16390" name="Rectangle 6">
            <a:extLst>
              <a:ext uri="{FF2B5EF4-FFF2-40B4-BE49-F238E27FC236}">
                <a16:creationId xmlns:a16="http://schemas.microsoft.com/office/drawing/2014/main" id="{DD63DE6B-04AD-C47D-E568-BFC1819409C9}"/>
              </a:ext>
            </a:extLst>
          </p:cNvPr>
          <p:cNvSpPr>
            <a:spLocks noChangeArrowheads="1"/>
          </p:cNvSpPr>
          <p:nvPr/>
        </p:nvSpPr>
        <p:spPr bwMode="auto">
          <a:xfrm rot="2731642">
            <a:off x="6813550" y="2095500"/>
            <a:ext cx="149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a:latin typeface="Arial" panose="020B0604020202020204" pitchFamily="34" charset="0"/>
                <a:cs typeface="Arial" panose="020B0604020202020204" pitchFamily="34" charset="0"/>
              </a:rPr>
              <a:t>Enthusiasm</a:t>
            </a:r>
            <a:endParaRPr lang="en-US" altLang="en-US" sz="1800" b="1">
              <a:latin typeface="Arial" panose="020B0604020202020204" pitchFamily="34" charset="0"/>
              <a:cs typeface="Arial" panose="020B0604020202020204" pitchFamily="34" charset="0"/>
            </a:endParaRPr>
          </a:p>
        </p:txBody>
      </p:sp>
      <p:sp>
        <p:nvSpPr>
          <p:cNvPr id="16391" name="Rectangle 7">
            <a:extLst>
              <a:ext uri="{FF2B5EF4-FFF2-40B4-BE49-F238E27FC236}">
                <a16:creationId xmlns:a16="http://schemas.microsoft.com/office/drawing/2014/main" id="{91BF0BF3-EA5A-C497-093B-1946A34ECC51}"/>
              </a:ext>
            </a:extLst>
          </p:cNvPr>
          <p:cNvSpPr>
            <a:spLocks noChangeArrowheads="1"/>
          </p:cNvSpPr>
          <p:nvPr/>
        </p:nvSpPr>
        <p:spPr bwMode="auto">
          <a:xfrm>
            <a:off x="2270125" y="2749550"/>
            <a:ext cx="88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b="1">
                <a:latin typeface="Arial" panose="020B0604020202020204" pitchFamily="34" charset="0"/>
                <a:cs typeface="Arial" panose="020B0604020202020204" pitchFamily="34" charset="0"/>
              </a:rPr>
              <a:t>Desire</a:t>
            </a:r>
            <a:endParaRPr lang="en-US" altLang="en-US" sz="1800" b="1">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96F582C-0B42-0649-1469-26AFF5E08CA7}"/>
              </a:ext>
            </a:extLst>
          </p:cNvPr>
          <p:cNvCxnSpPr/>
          <p:nvPr/>
        </p:nvCxnSpPr>
        <p:spPr>
          <a:xfrm>
            <a:off x="2895600" y="1676400"/>
            <a:ext cx="3206750" cy="0"/>
          </a:xfrm>
          <a:prstGeom prst="line">
            <a:avLst/>
          </a:prstGeom>
          <a:ln w="28575"/>
        </p:spPr>
        <p:style>
          <a:lnRef idx="1">
            <a:schemeClr val="dk1"/>
          </a:lnRef>
          <a:fillRef idx="0">
            <a:schemeClr val="dk1"/>
          </a:fillRef>
          <a:effectRef idx="0">
            <a:schemeClr val="dk1"/>
          </a:effectRef>
          <a:fontRef idx="minor">
            <a:schemeClr val="tx1"/>
          </a:fontRef>
        </p:style>
      </p:cxnSp>
      <p:sp>
        <p:nvSpPr>
          <p:cNvPr id="16393" name="Rectangle 1">
            <a:extLst>
              <a:ext uri="{FF2B5EF4-FFF2-40B4-BE49-F238E27FC236}">
                <a16:creationId xmlns:a16="http://schemas.microsoft.com/office/drawing/2014/main" id="{D2D8A16A-D0A5-DA4A-DE75-7EA78541165A}"/>
              </a:ext>
            </a:extLst>
          </p:cNvPr>
          <p:cNvSpPr>
            <a:spLocks noChangeArrowheads="1"/>
          </p:cNvSpPr>
          <p:nvPr/>
        </p:nvSpPr>
        <p:spPr bwMode="auto">
          <a:xfrm>
            <a:off x="1679575" y="3711575"/>
            <a:ext cx="5873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i="1">
                <a:solidFill>
                  <a:srgbClr val="FF0000"/>
                </a:solidFill>
                <a:latin typeface="Arial" panose="020B0604020202020204" pitchFamily="34" charset="0"/>
              </a:rPr>
              <a:t>I will be changed by knowing this</a:t>
            </a:r>
          </a:p>
        </p:txBody>
      </p:sp>
      <p:sp>
        <p:nvSpPr>
          <p:cNvPr id="2" name="Rectangle 1">
            <a:extLst>
              <a:ext uri="{FF2B5EF4-FFF2-40B4-BE49-F238E27FC236}">
                <a16:creationId xmlns:a16="http://schemas.microsoft.com/office/drawing/2014/main" id="{527F625E-9106-C71C-5E4D-39F33386AB91}"/>
              </a:ext>
            </a:extLst>
          </p:cNvPr>
          <p:cNvSpPr>
            <a:spLocks noChangeArrowheads="1"/>
          </p:cNvSpPr>
          <p:nvPr/>
        </p:nvSpPr>
        <p:spPr bwMode="auto">
          <a:xfrm>
            <a:off x="441793" y="4607907"/>
            <a:ext cx="367300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400" i="1" dirty="0">
              <a:solidFill>
                <a:srgbClr val="000000"/>
              </a:solidFill>
              <a:latin typeface="Arial" panose="020B0604020202020204" pitchFamily="34" charset="0"/>
              <a:cs typeface="Arial" panose="020B0604020202020204" pitchFamily="34" charset="0"/>
            </a:endParaRPr>
          </a:p>
          <a:p>
            <a:pPr>
              <a:spcBef>
                <a:spcPct val="0"/>
              </a:spcBef>
              <a:buFontTx/>
              <a:buNone/>
            </a:pPr>
            <a:r>
              <a:rPr lang="en-US" altLang="en-US" sz="1800" b="1" i="1" dirty="0">
                <a:solidFill>
                  <a:srgbClr val="000000"/>
                </a:solidFill>
                <a:latin typeface="Arial" panose="020B0604020202020204" pitchFamily="34" charset="0"/>
                <a:cs typeface="Arial" panose="020B0604020202020204" pitchFamily="34" charset="0"/>
              </a:rPr>
              <a:t>The sea, once it casts its spell, holds one in its net of wonder forever.</a:t>
            </a:r>
          </a:p>
          <a:p>
            <a:pPr algn="r">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Jacques Cousteau</a:t>
            </a:r>
            <a:endParaRPr lang="en-US" altLang="en-US" sz="1400" dirty="0">
              <a:latin typeface="Arial" panose="020B0604020202020204" pitchFamily="34" charset="0"/>
              <a:cs typeface="Arial" panose="020B0604020202020204" pitchFamily="34" charset="0"/>
            </a:endParaRPr>
          </a:p>
        </p:txBody>
      </p:sp>
      <p:pic>
        <p:nvPicPr>
          <p:cNvPr id="3" name="6 Students are Tuned into a Radio Station &amp; Building Trust">
            <a:hlinkClick r:id="" action="ppaction://media"/>
            <a:extLst>
              <a:ext uri="{FF2B5EF4-FFF2-40B4-BE49-F238E27FC236}">
                <a16:creationId xmlns:a16="http://schemas.microsoft.com/office/drawing/2014/main" id="{8E48950E-90A0-17F1-85BD-496AFC4C1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6785" y="5169374"/>
            <a:ext cx="609600" cy="609600"/>
          </a:xfrm>
          <a:prstGeom prst="rect">
            <a:avLst/>
          </a:prstGeom>
        </p:spPr>
      </p:pic>
      <p:sp>
        <p:nvSpPr>
          <p:cNvPr id="6" name="TextBox 5">
            <a:extLst>
              <a:ext uri="{FF2B5EF4-FFF2-40B4-BE49-F238E27FC236}">
                <a16:creationId xmlns:a16="http://schemas.microsoft.com/office/drawing/2014/main" id="{D00A5E5B-9C04-8D49-8EAE-FC86D39BA595}"/>
              </a:ext>
            </a:extLst>
          </p:cNvPr>
          <p:cNvSpPr txBox="1"/>
          <p:nvPr/>
        </p:nvSpPr>
        <p:spPr>
          <a:xfrm>
            <a:off x="6397232" y="5141486"/>
            <a:ext cx="3214289" cy="738664"/>
          </a:xfrm>
          <a:prstGeom prst="rect">
            <a:avLst/>
          </a:prstGeom>
          <a:noFill/>
        </p:spPr>
        <p:txBody>
          <a:bodyPr wrap="square">
            <a:spAutoFit/>
          </a:bodyPr>
          <a:lstStyle/>
          <a:p>
            <a:r>
              <a:rPr lang="en-US" sz="1400" b="1" dirty="0"/>
              <a:t>3:35 Students are Tuned into a Radio Station &amp; Building Trust audio</a:t>
            </a:r>
          </a:p>
        </p:txBody>
      </p:sp>
      <p:pic>
        <p:nvPicPr>
          <p:cNvPr id="5" name="Picture 4" descr="A person wearing a blue shirt and tie&#10;&#10;Description automatically generated with medium confidence">
            <a:extLst>
              <a:ext uri="{FF2B5EF4-FFF2-40B4-BE49-F238E27FC236}">
                <a16:creationId xmlns:a16="http://schemas.microsoft.com/office/drawing/2014/main" id="{8AB1388F-C583-88CF-2F09-EC8F67B7A412}"/>
              </a:ext>
            </a:extLst>
          </p:cNvPr>
          <p:cNvPicPr>
            <a:picLocks noChangeAspect="1"/>
          </p:cNvPicPr>
          <p:nvPr/>
        </p:nvPicPr>
        <p:blipFill rotWithShape="1">
          <a:blip r:embed="rId5">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38E860A-DDF1-9BC6-3A5D-584652AF4FAF}"/>
              </a:ext>
            </a:extLst>
          </p:cNvPr>
          <p:cNvSpPr/>
          <p:nvPr/>
        </p:nvSpPr>
        <p:spPr>
          <a:xfrm>
            <a:off x="914400" y="1133475"/>
            <a:ext cx="1554163" cy="114300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b="1" dirty="0">
                <a:solidFill>
                  <a:srgbClr val="7030A0"/>
                </a:solidFill>
                <a:latin typeface="Arial" panose="020B0604020202020204" pitchFamily="34" charset="0"/>
                <a:ea typeface="ＭＳ Ｐゴシック" charset="0"/>
                <a:cs typeface="Arial" panose="020B0604020202020204" pitchFamily="34" charset="0"/>
              </a:rPr>
              <a:t>Spark Interest</a:t>
            </a:r>
            <a:endParaRPr lang="en-US" b="1" dirty="0">
              <a:solidFill>
                <a:srgbClr val="7030A0"/>
              </a:solidFill>
              <a:latin typeface="Arial" panose="020B0604020202020204" pitchFamily="34" charset="0"/>
              <a:ea typeface="ＭＳ Ｐゴシック" charset="0"/>
              <a:cs typeface="Arial" panose="020B0604020202020204" pitchFamily="34" charset="0"/>
            </a:endParaRPr>
          </a:p>
        </p:txBody>
      </p:sp>
      <p:sp>
        <p:nvSpPr>
          <p:cNvPr id="4" name="Rounded Rectangle 3">
            <a:extLst>
              <a:ext uri="{FF2B5EF4-FFF2-40B4-BE49-F238E27FC236}">
                <a16:creationId xmlns:a16="http://schemas.microsoft.com/office/drawing/2014/main" id="{7207CA52-E9F7-34D1-8E68-8991756248B5}"/>
              </a:ext>
            </a:extLst>
          </p:cNvPr>
          <p:cNvSpPr/>
          <p:nvPr/>
        </p:nvSpPr>
        <p:spPr>
          <a:xfrm>
            <a:off x="3098801" y="1113381"/>
            <a:ext cx="2349500" cy="114300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b="1" dirty="0">
                <a:solidFill>
                  <a:srgbClr val="7030A0"/>
                </a:solidFill>
                <a:latin typeface="Arial" panose="020B0604020202020204" pitchFamily="34" charset="0"/>
                <a:ea typeface="ＭＳ Ｐゴシック" charset="0"/>
                <a:cs typeface="Arial" panose="020B0604020202020204" pitchFamily="34" charset="0"/>
              </a:rPr>
              <a:t>Induce   Effort &amp; Develop Ability</a:t>
            </a:r>
            <a:endParaRPr lang="en-US" b="1" dirty="0">
              <a:solidFill>
                <a:srgbClr val="7030A0"/>
              </a:solidFill>
              <a:latin typeface="Arial" panose="020B0604020202020204" pitchFamily="34" charset="0"/>
              <a:ea typeface="ＭＳ Ｐゴシック" charset="0"/>
              <a:cs typeface="Arial" panose="020B0604020202020204" pitchFamily="34" charset="0"/>
            </a:endParaRPr>
          </a:p>
        </p:txBody>
      </p:sp>
      <p:sp>
        <p:nvSpPr>
          <p:cNvPr id="5" name="Rounded Rectangle 4">
            <a:extLst>
              <a:ext uri="{FF2B5EF4-FFF2-40B4-BE49-F238E27FC236}">
                <a16:creationId xmlns:a16="http://schemas.microsoft.com/office/drawing/2014/main" id="{0CD86D8B-3F97-3FD8-BB3A-B8F6CE5C0AE2}"/>
              </a:ext>
            </a:extLst>
          </p:cNvPr>
          <p:cNvSpPr/>
          <p:nvPr/>
        </p:nvSpPr>
        <p:spPr>
          <a:xfrm>
            <a:off x="5771328" y="1133475"/>
            <a:ext cx="2349500" cy="1133992"/>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b="1" dirty="0">
                <a:solidFill>
                  <a:srgbClr val="7030A0"/>
                </a:solidFill>
                <a:latin typeface="Arial" panose="020B0604020202020204" pitchFamily="34" charset="0"/>
                <a:ea typeface="ＭＳ Ｐゴシック" charset="0"/>
                <a:cs typeface="Arial" panose="020B0604020202020204" pitchFamily="34" charset="0"/>
              </a:rPr>
              <a:t>Assess Performance toward goals</a:t>
            </a:r>
            <a:endParaRPr lang="en-US" b="1" dirty="0">
              <a:solidFill>
                <a:srgbClr val="7030A0"/>
              </a:solidFill>
              <a:latin typeface="Arial" panose="020B0604020202020204" pitchFamily="34" charset="0"/>
              <a:ea typeface="ＭＳ Ｐゴシック" charset="0"/>
              <a:cs typeface="Arial" panose="020B0604020202020204" pitchFamily="34" charset="0"/>
            </a:endParaRPr>
          </a:p>
        </p:txBody>
      </p:sp>
      <p:sp>
        <p:nvSpPr>
          <p:cNvPr id="18441" name="TextBox 30">
            <a:extLst>
              <a:ext uri="{FF2B5EF4-FFF2-40B4-BE49-F238E27FC236}">
                <a16:creationId xmlns:a16="http://schemas.microsoft.com/office/drawing/2014/main" id="{1275CDB6-622A-CB96-8FD3-139EEDDBB168}"/>
              </a:ext>
            </a:extLst>
          </p:cNvPr>
          <p:cNvSpPr txBox="1">
            <a:spLocks noChangeArrowheads="1"/>
          </p:cNvSpPr>
          <p:nvPr/>
        </p:nvSpPr>
        <p:spPr bwMode="auto">
          <a:xfrm>
            <a:off x="685800" y="219075"/>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400" b="1">
                <a:solidFill>
                  <a:srgbClr val="00B050"/>
                </a:solidFill>
                <a:latin typeface="Arial" panose="020B0604020202020204" pitchFamily="34" charset="0"/>
                <a:cs typeface="Arial" panose="020B0604020202020204" pitchFamily="34" charset="0"/>
              </a:rPr>
              <a:t>“Catch”</a:t>
            </a:r>
            <a:endParaRPr lang="en-US" altLang="en-US" sz="2400" b="1">
              <a:solidFill>
                <a:srgbClr val="00B050"/>
              </a:solidFill>
              <a:latin typeface="Arial" panose="020B0604020202020204" pitchFamily="34" charset="0"/>
              <a:cs typeface="Arial" panose="020B0604020202020204" pitchFamily="34" charset="0"/>
            </a:endParaRPr>
          </a:p>
        </p:txBody>
      </p:sp>
      <p:sp>
        <p:nvSpPr>
          <p:cNvPr id="18442" name="TextBox 31">
            <a:extLst>
              <a:ext uri="{FF2B5EF4-FFF2-40B4-BE49-F238E27FC236}">
                <a16:creationId xmlns:a16="http://schemas.microsoft.com/office/drawing/2014/main" id="{ADCED998-5A2E-E141-5290-A6C3395BD413}"/>
              </a:ext>
            </a:extLst>
          </p:cNvPr>
          <p:cNvSpPr txBox="1">
            <a:spLocks noChangeArrowheads="1"/>
          </p:cNvSpPr>
          <p:nvPr/>
        </p:nvSpPr>
        <p:spPr bwMode="auto">
          <a:xfrm>
            <a:off x="4419600" y="219075"/>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400" b="1">
                <a:solidFill>
                  <a:srgbClr val="00B050"/>
                </a:solidFill>
                <a:latin typeface="Arial" panose="020B0604020202020204" pitchFamily="34" charset="0"/>
                <a:cs typeface="Arial" panose="020B0604020202020204" pitchFamily="34" charset="0"/>
              </a:rPr>
              <a:t>“Hold”</a:t>
            </a:r>
            <a:endParaRPr lang="en-US" altLang="en-US" sz="2400" b="1">
              <a:solidFill>
                <a:srgbClr val="00B050"/>
              </a:solidFill>
              <a:latin typeface="Arial" panose="020B0604020202020204" pitchFamily="34" charset="0"/>
              <a:cs typeface="Arial" panose="020B0604020202020204" pitchFamily="34" charset="0"/>
            </a:endParaRPr>
          </a:p>
        </p:txBody>
      </p:sp>
      <p:sp>
        <p:nvSpPr>
          <p:cNvPr id="11" name="Left Brace 10">
            <a:extLst>
              <a:ext uri="{FF2B5EF4-FFF2-40B4-BE49-F238E27FC236}">
                <a16:creationId xmlns:a16="http://schemas.microsoft.com/office/drawing/2014/main" id="{88BD818D-9BF6-F069-7B1C-A4EF35EF4C65}"/>
              </a:ext>
            </a:extLst>
          </p:cNvPr>
          <p:cNvSpPr/>
          <p:nvPr/>
        </p:nvSpPr>
        <p:spPr>
          <a:xfrm rot="5400000">
            <a:off x="5219700" y="-1800225"/>
            <a:ext cx="457200" cy="5410200"/>
          </a:xfrm>
          <a:prstGeom prst="leftBrace">
            <a:avLst>
              <a:gd name="adj1" fmla="val 71186"/>
              <a:gd name="adj2" fmla="val 49714"/>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latin typeface="Arial" panose="020B0604020202020204" pitchFamily="34" charset="0"/>
              <a:ea typeface="ＭＳ Ｐゴシック" charset="0"/>
              <a:cs typeface="Arial" panose="020B0604020202020204" pitchFamily="34" charset="0"/>
            </a:endParaRPr>
          </a:p>
        </p:txBody>
      </p:sp>
      <p:sp>
        <p:nvSpPr>
          <p:cNvPr id="12" name="Left Brace 11">
            <a:extLst>
              <a:ext uri="{FF2B5EF4-FFF2-40B4-BE49-F238E27FC236}">
                <a16:creationId xmlns:a16="http://schemas.microsoft.com/office/drawing/2014/main" id="{67831755-B341-0DF1-BE8B-F22E14AF5F61}"/>
              </a:ext>
            </a:extLst>
          </p:cNvPr>
          <p:cNvSpPr/>
          <p:nvPr/>
        </p:nvSpPr>
        <p:spPr>
          <a:xfrm rot="5400000">
            <a:off x="1447800" y="-9525"/>
            <a:ext cx="457200" cy="1828800"/>
          </a:xfrm>
          <a:prstGeom prst="leftBrace">
            <a:avLst>
              <a:gd name="adj1" fmla="val 71186"/>
              <a:gd name="adj2" fmla="val 49714"/>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latin typeface="Arial" panose="020B0604020202020204" pitchFamily="34" charset="0"/>
              <a:ea typeface="ＭＳ Ｐゴシック"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0838137-003D-5BE5-1454-D4ADED84D2B9}"/>
              </a:ext>
            </a:extLst>
          </p:cNvPr>
          <p:cNvCxnSpPr>
            <a:cxnSpLocks/>
          </p:cNvCxnSpPr>
          <p:nvPr/>
        </p:nvCxnSpPr>
        <p:spPr>
          <a:xfrm flipH="1">
            <a:off x="2047350" y="2636344"/>
            <a:ext cx="4963050"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99AAF8B-FAAF-232E-009C-56B36CB0B325}"/>
              </a:ext>
            </a:extLst>
          </p:cNvPr>
          <p:cNvCxnSpPr>
            <a:cxnSpLocks/>
          </p:cNvCxnSpPr>
          <p:nvPr/>
        </p:nvCxnSpPr>
        <p:spPr>
          <a:xfrm flipV="1">
            <a:off x="4280831" y="2256381"/>
            <a:ext cx="1587" cy="379413"/>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E8F975-FB4C-0531-5AFF-A5B872493225}"/>
              </a:ext>
            </a:extLst>
          </p:cNvPr>
          <p:cNvCxnSpPr>
            <a:cxnSpLocks/>
          </p:cNvCxnSpPr>
          <p:nvPr/>
        </p:nvCxnSpPr>
        <p:spPr>
          <a:xfrm flipH="1">
            <a:off x="7010400" y="2276475"/>
            <a:ext cx="1588" cy="379413"/>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CC0A096E-1401-06B4-2DBB-6BBBC2EF8466}"/>
              </a:ext>
            </a:extLst>
          </p:cNvPr>
          <p:cNvSpPr/>
          <p:nvPr/>
        </p:nvSpPr>
        <p:spPr>
          <a:xfrm>
            <a:off x="164064" y="2964471"/>
            <a:ext cx="2590800" cy="1600200"/>
          </a:xfrm>
          <a:prstGeom prst="round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3200" b="1">
                <a:solidFill>
                  <a:srgbClr val="C00000"/>
                </a:solidFill>
                <a:latin typeface="Arial" panose="020B0604020202020204" pitchFamily="34" charset="0"/>
                <a:ea typeface="ＭＳ Ｐゴシック" charset="0"/>
                <a:cs typeface="Arial" panose="020B0604020202020204" pitchFamily="34" charset="0"/>
              </a:rPr>
              <a:t>Material</a:t>
            </a:r>
            <a:endParaRPr lang="en-US" b="1">
              <a:solidFill>
                <a:srgbClr val="C00000"/>
              </a:solidFill>
              <a:latin typeface="Arial" panose="020B0604020202020204" pitchFamily="34" charset="0"/>
              <a:ea typeface="ＭＳ Ｐゴシック" charset="0"/>
              <a:cs typeface="Arial" panose="020B0604020202020204" pitchFamily="34" charset="0"/>
            </a:endParaRPr>
          </a:p>
        </p:txBody>
      </p:sp>
      <p:sp>
        <p:nvSpPr>
          <p:cNvPr id="26" name="TextBox 25">
            <a:extLst>
              <a:ext uri="{FF2B5EF4-FFF2-40B4-BE49-F238E27FC236}">
                <a16:creationId xmlns:a16="http://schemas.microsoft.com/office/drawing/2014/main" id="{23D1E7E9-40B3-03B0-2361-E0820907209E}"/>
              </a:ext>
            </a:extLst>
          </p:cNvPr>
          <p:cNvSpPr txBox="1">
            <a:spLocks noChangeArrowheads="1"/>
          </p:cNvSpPr>
          <p:nvPr/>
        </p:nvSpPr>
        <p:spPr bwMode="auto">
          <a:xfrm rot="-1166781">
            <a:off x="214864" y="3148621"/>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dirty="0">
                <a:solidFill>
                  <a:srgbClr val="0000CC"/>
                </a:solidFill>
                <a:latin typeface="Arial" panose="020B0604020202020204" pitchFamily="34" charset="0"/>
                <a:cs typeface="Arial" panose="020B0604020202020204" pitchFamily="34" charset="0"/>
              </a:rPr>
              <a:t>Vivid</a:t>
            </a:r>
            <a:endParaRPr lang="en-US" altLang="en-US" sz="1800" dirty="0">
              <a:solidFill>
                <a:srgbClr val="0000CC"/>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B4AC86D-CC5B-3AA9-124E-5DDA7D9AC47F}"/>
              </a:ext>
            </a:extLst>
          </p:cNvPr>
          <p:cNvSpPr txBox="1">
            <a:spLocks noChangeArrowheads="1"/>
          </p:cNvSpPr>
          <p:nvPr/>
        </p:nvSpPr>
        <p:spPr bwMode="auto">
          <a:xfrm rot="1061833">
            <a:off x="1811889" y="3220058"/>
            <a:ext cx="1046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dirty="0">
                <a:solidFill>
                  <a:srgbClr val="0000CC"/>
                </a:solidFill>
                <a:latin typeface="Arial" panose="020B0604020202020204" pitchFamily="34" charset="0"/>
                <a:cs typeface="Arial" panose="020B0604020202020204" pitchFamily="34" charset="0"/>
              </a:rPr>
              <a:t>Novel</a:t>
            </a:r>
            <a:endParaRPr lang="en-US" altLang="en-US" sz="1800" dirty="0">
              <a:solidFill>
                <a:srgbClr val="0000CC"/>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B2D68F3-9543-E673-17B8-4C166D322DAF}"/>
              </a:ext>
            </a:extLst>
          </p:cNvPr>
          <p:cNvSpPr txBox="1">
            <a:spLocks noChangeArrowheads="1"/>
          </p:cNvSpPr>
          <p:nvPr/>
        </p:nvSpPr>
        <p:spPr bwMode="auto">
          <a:xfrm rot="1017629">
            <a:off x="-156611" y="3982058"/>
            <a:ext cx="191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Relevant</a:t>
            </a:r>
            <a:endParaRPr lang="en-US" altLang="en-US" sz="1800">
              <a:solidFill>
                <a:srgbClr val="0000CC"/>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52DB7563-D820-D291-2120-AF7EBB0466D3}"/>
              </a:ext>
            </a:extLst>
          </p:cNvPr>
          <p:cNvSpPr/>
          <p:nvPr/>
        </p:nvSpPr>
        <p:spPr>
          <a:xfrm>
            <a:off x="6054488" y="2931049"/>
            <a:ext cx="2948775" cy="1600200"/>
          </a:xfrm>
          <a:prstGeom prst="round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3200" b="1" dirty="0">
                <a:solidFill>
                  <a:srgbClr val="C00000"/>
                </a:solidFill>
                <a:latin typeface="Arial" panose="020B0604020202020204" pitchFamily="34" charset="0"/>
                <a:ea typeface="ＭＳ Ｐゴシック" charset="0"/>
                <a:cs typeface="Arial" panose="020B0604020202020204" pitchFamily="34" charset="0"/>
              </a:rPr>
              <a:t>Teacher</a:t>
            </a:r>
            <a:endParaRPr lang="en-US" b="1" dirty="0">
              <a:solidFill>
                <a:srgbClr val="C00000"/>
              </a:solidFill>
              <a:latin typeface="Arial" panose="020B0604020202020204" pitchFamily="34" charset="0"/>
              <a:ea typeface="ＭＳ Ｐゴシック" charset="0"/>
              <a:cs typeface="Arial" panose="020B0604020202020204" pitchFamily="34" charset="0"/>
            </a:endParaRPr>
          </a:p>
        </p:txBody>
      </p:sp>
      <p:sp>
        <p:nvSpPr>
          <p:cNvPr id="30" name="TextBox 29">
            <a:extLst>
              <a:ext uri="{FF2B5EF4-FFF2-40B4-BE49-F238E27FC236}">
                <a16:creationId xmlns:a16="http://schemas.microsoft.com/office/drawing/2014/main" id="{A00A572B-59C6-2379-6CB3-5E57052675F4}"/>
              </a:ext>
            </a:extLst>
          </p:cNvPr>
          <p:cNvSpPr txBox="1">
            <a:spLocks noChangeArrowheads="1"/>
          </p:cNvSpPr>
          <p:nvPr/>
        </p:nvSpPr>
        <p:spPr bwMode="auto">
          <a:xfrm rot="-1387432">
            <a:off x="6088614" y="3086624"/>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Voice</a:t>
            </a:r>
            <a:endParaRPr lang="en-US" altLang="en-US" sz="1800">
              <a:solidFill>
                <a:srgbClr val="0000CC"/>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FBAF04B-B47A-1197-2BF6-5025AF21A5AF}"/>
              </a:ext>
            </a:extLst>
          </p:cNvPr>
          <p:cNvSpPr txBox="1">
            <a:spLocks noChangeArrowheads="1"/>
          </p:cNvSpPr>
          <p:nvPr/>
        </p:nvSpPr>
        <p:spPr bwMode="auto">
          <a:xfrm rot="-1112955">
            <a:off x="7945989" y="4021661"/>
            <a:ext cx="1074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Smile</a:t>
            </a:r>
            <a:endParaRPr lang="en-US" altLang="en-US" sz="1800">
              <a:solidFill>
                <a:srgbClr val="0000CC"/>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6CB4B02-72D7-09A2-22F6-3C197B9297D9}"/>
              </a:ext>
            </a:extLst>
          </p:cNvPr>
          <p:cNvSpPr txBox="1">
            <a:spLocks noChangeArrowheads="1"/>
          </p:cNvSpPr>
          <p:nvPr/>
        </p:nvSpPr>
        <p:spPr bwMode="auto">
          <a:xfrm rot="1131078">
            <a:off x="5636177" y="3956574"/>
            <a:ext cx="224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Enthusiastic</a:t>
            </a:r>
            <a:endParaRPr lang="en-US" altLang="en-US" sz="1800">
              <a:solidFill>
                <a:srgbClr val="0000CC"/>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A0B4F057-1E00-32DD-F400-284CC23EBDF0}"/>
              </a:ext>
            </a:extLst>
          </p:cNvPr>
          <p:cNvSpPr/>
          <p:nvPr/>
        </p:nvSpPr>
        <p:spPr>
          <a:xfrm>
            <a:off x="3096916" y="2970236"/>
            <a:ext cx="2590800" cy="1600200"/>
          </a:xfrm>
          <a:prstGeom prst="round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3200" b="1" dirty="0">
                <a:solidFill>
                  <a:srgbClr val="C00000"/>
                </a:solidFill>
                <a:latin typeface="Arial" panose="020B0604020202020204" pitchFamily="34" charset="0"/>
                <a:ea typeface="ＭＳ Ｐゴシック" charset="0"/>
                <a:cs typeface="Arial" panose="020B0604020202020204" pitchFamily="34" charset="0"/>
              </a:rPr>
              <a:t>Methods</a:t>
            </a:r>
            <a:endParaRPr lang="en-US" b="1" dirty="0">
              <a:solidFill>
                <a:srgbClr val="C00000"/>
              </a:solidFill>
              <a:latin typeface="Arial" panose="020B0604020202020204" pitchFamily="34" charset="0"/>
              <a:ea typeface="ＭＳ Ｐゴシック" charset="0"/>
              <a:cs typeface="Arial" panose="020B0604020202020204" pitchFamily="34" charset="0"/>
            </a:endParaRPr>
          </a:p>
        </p:txBody>
      </p:sp>
      <p:sp>
        <p:nvSpPr>
          <p:cNvPr id="34" name="TextBox 33">
            <a:extLst>
              <a:ext uri="{FF2B5EF4-FFF2-40B4-BE49-F238E27FC236}">
                <a16:creationId xmlns:a16="http://schemas.microsoft.com/office/drawing/2014/main" id="{C12849CE-5660-1CB0-82F0-92F217C6D273}"/>
              </a:ext>
            </a:extLst>
          </p:cNvPr>
          <p:cNvSpPr txBox="1">
            <a:spLocks noChangeArrowheads="1"/>
          </p:cNvSpPr>
          <p:nvPr/>
        </p:nvSpPr>
        <p:spPr bwMode="auto">
          <a:xfrm rot="1895121">
            <a:off x="7747552" y="3269186"/>
            <a:ext cx="1550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Dynamic</a:t>
            </a:r>
            <a:endParaRPr lang="en-US" altLang="en-US" sz="1800">
              <a:solidFill>
                <a:srgbClr val="0000CC"/>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B102F09-8F50-AB11-3158-041A11031930}"/>
              </a:ext>
            </a:extLst>
          </p:cNvPr>
          <p:cNvSpPr txBox="1">
            <a:spLocks noChangeArrowheads="1"/>
          </p:cNvSpPr>
          <p:nvPr/>
        </p:nvSpPr>
        <p:spPr bwMode="auto">
          <a:xfrm rot="1056184">
            <a:off x="2830216" y="4056086"/>
            <a:ext cx="137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Groups</a:t>
            </a:r>
            <a:endParaRPr lang="en-US" altLang="en-US" sz="1800">
              <a:solidFill>
                <a:srgbClr val="0000CC"/>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09BDB06-0405-9CA1-7B15-E67C75A3A97F}"/>
              </a:ext>
            </a:extLst>
          </p:cNvPr>
          <p:cNvSpPr>
            <a:spLocks noChangeArrowheads="1"/>
          </p:cNvSpPr>
          <p:nvPr/>
        </p:nvSpPr>
        <p:spPr bwMode="auto">
          <a:xfrm>
            <a:off x="3754141" y="3067073"/>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CA" altLang="en-US" sz="2400" b="1" dirty="0">
                <a:solidFill>
                  <a:srgbClr val="C00000"/>
                </a:solidFill>
                <a:latin typeface="Arial" panose="020B0604020202020204" pitchFamily="34" charset="0"/>
                <a:cs typeface="Arial" panose="020B0604020202020204" pitchFamily="34" charset="0"/>
              </a:rPr>
              <a:t>Varied</a:t>
            </a:r>
            <a:endParaRPr lang="en-US" altLang="en-US" sz="2400" b="1" dirty="0">
              <a:solidFill>
                <a:srgbClr val="C000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8B08F3A-0BB9-5020-6D65-D61B9CCF7AF8}"/>
              </a:ext>
            </a:extLst>
          </p:cNvPr>
          <p:cNvSpPr txBox="1">
            <a:spLocks noChangeArrowheads="1"/>
          </p:cNvSpPr>
          <p:nvPr/>
        </p:nvSpPr>
        <p:spPr bwMode="auto">
          <a:xfrm rot="-1728047">
            <a:off x="4474866" y="3957661"/>
            <a:ext cx="1325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a:solidFill>
                  <a:srgbClr val="0000CC"/>
                </a:solidFill>
                <a:latin typeface="Arial" panose="020B0604020202020204" pitchFamily="34" charset="0"/>
                <a:cs typeface="Arial" panose="020B0604020202020204" pitchFamily="34" charset="0"/>
              </a:rPr>
              <a:t>Interactive</a:t>
            </a:r>
            <a:endParaRPr lang="en-US" altLang="en-US" sz="1800">
              <a:solidFill>
                <a:srgbClr val="0000CC"/>
              </a:solidFill>
              <a:latin typeface="Arial" panose="020B0604020202020204" pitchFamily="34" charset="0"/>
              <a:cs typeface="Arial" panose="020B0604020202020204" pitchFamily="34" charset="0"/>
            </a:endParaRPr>
          </a:p>
        </p:txBody>
      </p:sp>
      <p:sp>
        <p:nvSpPr>
          <p:cNvPr id="18462" name="Rectangle 37">
            <a:extLst>
              <a:ext uri="{FF2B5EF4-FFF2-40B4-BE49-F238E27FC236}">
                <a16:creationId xmlns:a16="http://schemas.microsoft.com/office/drawing/2014/main" id="{6488840E-7625-1D5F-FAAC-A477CFC558E1}"/>
              </a:ext>
            </a:extLst>
          </p:cNvPr>
          <p:cNvSpPr>
            <a:spLocks noChangeArrowheads="1"/>
          </p:cNvSpPr>
          <p:nvPr/>
        </p:nvSpPr>
        <p:spPr bwMode="auto">
          <a:xfrm rot="-1347295">
            <a:off x="1718227" y="3996346"/>
            <a:ext cx="955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CA" altLang="en-US" sz="1800">
                <a:solidFill>
                  <a:srgbClr val="0000CC"/>
                </a:solidFill>
                <a:latin typeface="Arial" panose="020B0604020202020204" pitchFamily="34" charset="0"/>
                <a:cs typeface="Arial" panose="020B0604020202020204" pitchFamily="34" charset="0"/>
              </a:rPr>
              <a:t>Current</a:t>
            </a:r>
            <a:endParaRPr lang="en-US" altLang="en-US" sz="18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7860E97-0E81-97F5-CA37-C3C2FA43D2D9}"/>
              </a:ext>
            </a:extLst>
          </p:cNvPr>
          <p:cNvSpPr txBox="1">
            <a:spLocks noChangeArrowheads="1"/>
          </p:cNvSpPr>
          <p:nvPr/>
        </p:nvSpPr>
        <p:spPr bwMode="auto">
          <a:xfrm rot="1061833">
            <a:off x="4738039" y="3157352"/>
            <a:ext cx="1046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dirty="0">
                <a:solidFill>
                  <a:srgbClr val="0000CC"/>
                </a:solidFill>
                <a:latin typeface="Arial" panose="020B0604020202020204" pitchFamily="34" charset="0"/>
                <a:cs typeface="Arial" panose="020B0604020202020204" pitchFamily="34" charset="0"/>
              </a:rPr>
              <a:t>Lecture</a:t>
            </a:r>
            <a:endParaRPr lang="en-US" altLang="en-US" sz="1800" dirty="0">
              <a:solidFill>
                <a:srgbClr val="0000CC"/>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E1A179A-2401-5DEF-CC52-E2E4D519BEEA}"/>
              </a:ext>
            </a:extLst>
          </p:cNvPr>
          <p:cNvSpPr txBox="1">
            <a:spLocks noChangeArrowheads="1"/>
          </p:cNvSpPr>
          <p:nvPr/>
        </p:nvSpPr>
        <p:spPr bwMode="auto">
          <a:xfrm rot="-1166781">
            <a:off x="3119095" y="3118335"/>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CA" altLang="en-US" sz="1800" dirty="0">
                <a:solidFill>
                  <a:srgbClr val="0000CC"/>
                </a:solidFill>
                <a:latin typeface="Arial" panose="020B0604020202020204" pitchFamily="34" charset="0"/>
                <a:cs typeface="Arial" panose="020B0604020202020204" pitchFamily="34" charset="0"/>
              </a:rPr>
              <a:t>Video</a:t>
            </a:r>
            <a:endParaRPr lang="en-US" altLang="en-US" sz="1800" dirty="0">
              <a:solidFill>
                <a:srgbClr val="0000CC"/>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95A51A6-037E-0FF9-73AE-F79229129D12}"/>
              </a:ext>
            </a:extLst>
          </p:cNvPr>
          <p:cNvSpPr txBox="1"/>
          <p:nvPr/>
        </p:nvSpPr>
        <p:spPr>
          <a:xfrm>
            <a:off x="6534919" y="5132751"/>
            <a:ext cx="3048000" cy="523220"/>
          </a:xfrm>
          <a:prstGeom prst="rect">
            <a:avLst/>
          </a:prstGeom>
          <a:noFill/>
        </p:spPr>
        <p:txBody>
          <a:bodyPr wrap="square">
            <a:spAutoFit/>
          </a:bodyPr>
          <a:lstStyle/>
          <a:p>
            <a:r>
              <a:rPr lang="en-US" sz="1400" b="1" dirty="0"/>
              <a:t>3:13 Catching &amp; Holding our Students via Coaching audio</a:t>
            </a:r>
          </a:p>
        </p:txBody>
      </p:sp>
      <p:pic>
        <p:nvPicPr>
          <p:cNvPr id="3" name="Picture 2" descr="A person wearing a blue shirt and tie&#10;&#10;Description automatically generated with medium confidence">
            <a:extLst>
              <a:ext uri="{FF2B5EF4-FFF2-40B4-BE49-F238E27FC236}">
                <a16:creationId xmlns:a16="http://schemas.microsoft.com/office/drawing/2014/main" id="{275EFC9E-BBE8-082A-30AC-522F0339A3E3}"/>
              </a:ext>
            </a:extLst>
          </p:cNvPr>
          <p:cNvPicPr>
            <a:picLocks noChangeAspect="1"/>
          </p:cNvPicPr>
          <p:nvPr/>
        </p:nvPicPr>
        <p:blipFill rotWithShape="1">
          <a:blip r:embed="rId4">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pic>
        <p:nvPicPr>
          <p:cNvPr id="6" name="7 Catching &amp; Holding our Students via Coaching">
            <a:hlinkClick r:id="" action="ppaction://media"/>
            <a:extLst>
              <a:ext uri="{FF2B5EF4-FFF2-40B4-BE49-F238E27FC236}">
                <a16:creationId xmlns:a16="http://schemas.microsoft.com/office/drawing/2014/main" id="{A97EEC69-61AF-58F7-5154-EA1B6E4EB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13306" y="5128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25" grpId="0" animBg="1"/>
      <p:bldP spid="26" grpId="0"/>
      <p:bldP spid="27" grpId="0"/>
      <p:bldP spid="28" grpId="0"/>
      <p:bldP spid="29" grpId="0" animBg="1"/>
      <p:bldP spid="30" grpId="0"/>
      <p:bldP spid="31" grpId="0"/>
      <p:bldP spid="32" grpId="0"/>
      <p:bldP spid="33" grpId="0" animBg="1"/>
      <p:bldP spid="34" grpId="0"/>
      <p:bldP spid="35" grpId="0"/>
      <p:bldP spid="36" grpId="0"/>
      <p:bldP spid="37"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8E0002D-7936-1CD8-E020-0635F1CE35CD}"/>
              </a:ext>
            </a:extLst>
          </p:cNvPr>
          <p:cNvSpPr>
            <a:spLocks noGrp="1"/>
          </p:cNvSpPr>
          <p:nvPr>
            <p:ph type="title"/>
          </p:nvPr>
        </p:nvSpPr>
        <p:spPr>
          <a:xfrm>
            <a:off x="342900" y="185738"/>
            <a:ext cx="8229600" cy="1143000"/>
          </a:xfrm>
        </p:spPr>
        <p:txBody>
          <a:bodyPr/>
          <a:lstStyle/>
          <a:p>
            <a:pPr algn="l" eaLnBrk="1" hangingPunct="1"/>
            <a:r>
              <a:rPr lang="en-CA" altLang="en-US" sz="3200" b="1" dirty="0">
                <a:latin typeface="Arial" panose="020B0604020202020204" pitchFamily="34" charset="0"/>
                <a:cs typeface="Arial" panose="020B0604020202020204" pitchFamily="34" charset="0"/>
              </a:rPr>
              <a:t>Provoking effort:</a:t>
            </a:r>
            <a:endParaRPr lang="en-US" altLang="en-US" sz="3200" b="1" dirty="0">
              <a:latin typeface="Arial" panose="020B0604020202020204" pitchFamily="34" charset="0"/>
              <a:cs typeface="Arial" panose="020B0604020202020204" pitchFamily="34" charset="0"/>
            </a:endParaRPr>
          </a:p>
        </p:txBody>
      </p:sp>
      <p:sp>
        <p:nvSpPr>
          <p:cNvPr id="20" name="Content Placeholder 19">
            <a:extLst>
              <a:ext uri="{FF2B5EF4-FFF2-40B4-BE49-F238E27FC236}">
                <a16:creationId xmlns:a16="http://schemas.microsoft.com/office/drawing/2014/main" id="{363CDEFD-99D1-64A9-9ED4-F7CB6DD8EDB8}"/>
              </a:ext>
            </a:extLst>
          </p:cNvPr>
          <p:cNvSpPr>
            <a:spLocks noGrp="1"/>
          </p:cNvSpPr>
          <p:nvPr>
            <p:ph idx="1"/>
          </p:nvPr>
        </p:nvSpPr>
        <p:spPr>
          <a:xfrm>
            <a:off x="922283" y="1348933"/>
            <a:ext cx="8229600" cy="4525962"/>
          </a:xfrm>
        </p:spPr>
        <p:txBody>
          <a:bodyPr/>
          <a:lstStyle/>
          <a:p>
            <a:pPr eaLnBrk="1" hangingPunct="1"/>
            <a:r>
              <a:rPr lang="en-CA" altLang="en-US" sz="2400" b="1" dirty="0">
                <a:solidFill>
                  <a:srgbClr val="C00000"/>
                </a:solidFill>
                <a:latin typeface="Arial" panose="020B0604020202020204" pitchFamily="34" charset="0"/>
                <a:cs typeface="Arial" panose="020B0604020202020204" pitchFamily="34" charset="0"/>
              </a:rPr>
              <a:t>task value / expectations</a:t>
            </a:r>
          </a:p>
          <a:p>
            <a:pPr lvl="1" eaLnBrk="1" hangingPunct="1"/>
            <a:r>
              <a:rPr lang="en-CA" altLang="en-US" sz="2400" dirty="0">
                <a:solidFill>
                  <a:srgbClr val="0000CC"/>
                </a:solidFill>
                <a:latin typeface="Arial" panose="020B0604020202020204" pitchFamily="34" charset="0"/>
                <a:cs typeface="Arial" panose="020B0604020202020204" pitchFamily="34" charset="0"/>
              </a:rPr>
              <a:t>authentic tasks related to goal achievement</a:t>
            </a:r>
          </a:p>
          <a:p>
            <a:pPr eaLnBrk="1" hangingPunct="1"/>
            <a:r>
              <a:rPr lang="en-CA" altLang="en-US" sz="2400" b="1" dirty="0">
                <a:solidFill>
                  <a:srgbClr val="C00000"/>
                </a:solidFill>
                <a:latin typeface="Arial" panose="020B0604020202020204" pitchFamily="34" charset="0"/>
                <a:cs typeface="Arial" panose="020B0604020202020204" pitchFamily="34" charset="0"/>
              </a:rPr>
              <a:t>allow choice / autonomy where possible</a:t>
            </a:r>
          </a:p>
          <a:p>
            <a:pPr lvl="1" eaLnBrk="1" hangingPunct="1"/>
            <a:r>
              <a:rPr lang="en-CA" altLang="en-US" sz="2400" dirty="0">
                <a:solidFill>
                  <a:srgbClr val="0000CC"/>
                </a:solidFill>
                <a:latin typeface="Arial" panose="020B0604020202020204" pitchFamily="34" charset="0"/>
                <a:cs typeface="Arial" panose="020B0604020202020204" pitchFamily="34" charset="0"/>
              </a:rPr>
              <a:t>personally significant topic, context</a:t>
            </a:r>
          </a:p>
          <a:p>
            <a:pPr eaLnBrk="1" hangingPunct="1"/>
            <a:r>
              <a:rPr lang="en-CA" altLang="en-US" sz="2400" b="1" dirty="0">
                <a:solidFill>
                  <a:srgbClr val="C00000"/>
                </a:solidFill>
                <a:latin typeface="Arial" panose="020B0604020202020204" pitchFamily="34" charset="0"/>
                <a:cs typeface="Arial" panose="020B0604020202020204" pitchFamily="34" charset="0"/>
              </a:rPr>
              <a:t>provide encouragement/praise/recognition</a:t>
            </a:r>
          </a:p>
          <a:p>
            <a:pPr lvl="1" eaLnBrk="1" hangingPunct="1"/>
            <a:r>
              <a:rPr lang="en-CA" altLang="en-US" sz="2400" dirty="0">
                <a:solidFill>
                  <a:srgbClr val="0000CC"/>
                </a:solidFill>
                <a:latin typeface="Arial" panose="020B0604020202020204" pitchFamily="34" charset="0"/>
                <a:cs typeface="Arial" panose="020B0604020202020204" pitchFamily="34" charset="0"/>
              </a:rPr>
              <a:t>“you can do it” </a:t>
            </a:r>
            <a:r>
              <a:rPr lang="en-CA" altLang="en-US" sz="2400" dirty="0">
                <a:latin typeface="Arial" panose="020B0604020202020204" pitchFamily="34" charset="0"/>
                <a:cs typeface="Arial" panose="020B0604020202020204" pitchFamily="34" charset="0"/>
              </a:rPr>
              <a:t>and</a:t>
            </a:r>
            <a:r>
              <a:rPr lang="en-CA" altLang="en-US" sz="2400" dirty="0">
                <a:solidFill>
                  <a:srgbClr val="0000CC"/>
                </a:solidFill>
                <a:latin typeface="Arial" panose="020B0604020202020204" pitchFamily="34" charset="0"/>
                <a:cs typeface="Arial" panose="020B0604020202020204" pitchFamily="34" charset="0"/>
              </a:rPr>
              <a:t> “great question!”</a:t>
            </a:r>
          </a:p>
        </p:txBody>
      </p:sp>
      <p:sp>
        <p:nvSpPr>
          <p:cNvPr id="19461" name="Rectangle 1">
            <a:extLst>
              <a:ext uri="{FF2B5EF4-FFF2-40B4-BE49-F238E27FC236}">
                <a16:creationId xmlns:a16="http://schemas.microsoft.com/office/drawing/2014/main" id="{F89F4F9C-142E-2754-EAED-2F8AE05D2EA4}"/>
              </a:ext>
            </a:extLst>
          </p:cNvPr>
          <p:cNvSpPr>
            <a:spLocks noChangeArrowheads="1"/>
          </p:cNvSpPr>
          <p:nvPr/>
        </p:nvSpPr>
        <p:spPr bwMode="auto">
          <a:xfrm>
            <a:off x="244872" y="4306289"/>
            <a:ext cx="4572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Arial" panose="020B0604020202020204" pitchFamily="34" charset="0"/>
              <a:buNone/>
            </a:pPr>
            <a:r>
              <a:rPr lang="en-US" altLang="en-US" sz="1800" b="1" i="1" dirty="0">
                <a:latin typeface="Arial" panose="020B0604020202020204" pitchFamily="34" charset="0"/>
                <a:ea typeface="Calibri" panose="020F0502020204030204" pitchFamily="34" charset="0"/>
                <a:cs typeface="Arial" panose="020B0604020202020204" pitchFamily="34" charset="0"/>
              </a:rPr>
              <a:t>They may forget what you said — but they will never forget how you made them feel.</a:t>
            </a:r>
          </a:p>
          <a:p>
            <a:pPr algn="r">
              <a:spcBef>
                <a:spcPct val="0"/>
              </a:spcBef>
              <a:buFont typeface="Arial" panose="020B0604020202020204" pitchFamily="34" charset="0"/>
              <a:buNone/>
            </a:pPr>
            <a:r>
              <a:rPr lang="en-US" altLang="en-US" sz="1400" dirty="0">
                <a:latin typeface="Arial" panose="020B0604020202020204" pitchFamily="34" charset="0"/>
                <a:ea typeface="Calibri" panose="020F0502020204030204" pitchFamily="34" charset="0"/>
                <a:cs typeface="Arial" panose="020B0604020202020204" pitchFamily="34" charset="0"/>
              </a:rPr>
              <a:t>C. W. </a:t>
            </a:r>
            <a:r>
              <a:rPr lang="en-US" altLang="en-US" sz="1400" dirty="0" err="1">
                <a:latin typeface="Arial" panose="020B0604020202020204" pitchFamily="34" charset="0"/>
                <a:ea typeface="Calibri" panose="020F0502020204030204" pitchFamily="34" charset="0"/>
                <a:cs typeface="Arial" panose="020B0604020202020204" pitchFamily="34" charset="0"/>
              </a:rPr>
              <a:t>Buehner</a:t>
            </a:r>
            <a:endParaRPr lang="en-US" alt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2EB33E7-DADE-E565-9674-759790968A78}"/>
              </a:ext>
            </a:extLst>
          </p:cNvPr>
          <p:cNvSpPr txBox="1"/>
          <p:nvPr/>
        </p:nvSpPr>
        <p:spPr>
          <a:xfrm>
            <a:off x="263265" y="5638800"/>
            <a:ext cx="4577254" cy="861774"/>
          </a:xfrm>
          <a:prstGeom prst="rect">
            <a:avLst/>
          </a:prstGeom>
          <a:noFill/>
        </p:spPr>
        <p:txBody>
          <a:bodyPr wrap="square">
            <a:spAutoFit/>
          </a:bodyPr>
          <a:lstStyle/>
          <a:p>
            <a:r>
              <a:rPr lang="en-US" b="1" i="1" dirty="0"/>
              <a:t>I have not failed. I've just found 10,000 ways that won't work.</a:t>
            </a:r>
          </a:p>
          <a:p>
            <a:pPr algn="r"/>
            <a:r>
              <a:rPr lang="en-US" sz="1400" dirty="0"/>
              <a:t>T. A. Edison</a:t>
            </a:r>
          </a:p>
        </p:txBody>
      </p:sp>
      <p:pic>
        <p:nvPicPr>
          <p:cNvPr id="3" name="Picture 2" descr="A person wearing a blue shirt and tie&#10;&#10;Description automatically generated with medium confidence">
            <a:extLst>
              <a:ext uri="{FF2B5EF4-FFF2-40B4-BE49-F238E27FC236}">
                <a16:creationId xmlns:a16="http://schemas.microsoft.com/office/drawing/2014/main" id="{7C6B0B1C-5706-494B-C5B1-22633FAF69EA}"/>
              </a:ext>
            </a:extLst>
          </p:cNvPr>
          <p:cNvPicPr>
            <a:picLocks noChangeAspect="1"/>
          </p:cNvPicPr>
          <p:nvPr/>
        </p:nvPicPr>
        <p:blipFill rotWithShape="1">
          <a:blip r:embed="rId5">
            <a:extLst>
              <a:ext uri="{28A0092B-C50C-407E-A947-70E740481C1C}">
                <a14:useLocalDpi xmlns:a14="http://schemas.microsoft.com/office/drawing/2010/main" val="0"/>
              </a:ext>
            </a:extLst>
          </a:blip>
          <a:srcRect l="8503" t="10068" r="8232" b="19049"/>
          <a:stretch/>
        </p:blipFill>
        <p:spPr>
          <a:xfrm>
            <a:off x="4724401" y="4917762"/>
            <a:ext cx="891934" cy="1138965"/>
          </a:xfrm>
          <a:prstGeom prst="rect">
            <a:avLst/>
          </a:prstGeom>
        </p:spPr>
      </p:pic>
      <p:pic>
        <p:nvPicPr>
          <p:cNvPr id="5" name="8 Authentic Tasks &amp; Giving Students Choice">
            <a:hlinkClick r:id="" action="ppaction://media"/>
            <a:extLst>
              <a:ext uri="{FF2B5EF4-FFF2-40B4-BE49-F238E27FC236}">
                <a16:creationId xmlns:a16="http://schemas.microsoft.com/office/drawing/2014/main" id="{B024BB94-1318-DD03-2F84-2E556056D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7400" y="5285490"/>
            <a:ext cx="609600" cy="609600"/>
          </a:xfrm>
          <a:prstGeom prst="rect">
            <a:avLst/>
          </a:prstGeom>
        </p:spPr>
      </p:pic>
      <p:sp>
        <p:nvSpPr>
          <p:cNvPr id="7" name="TextBox 6">
            <a:extLst>
              <a:ext uri="{FF2B5EF4-FFF2-40B4-BE49-F238E27FC236}">
                <a16:creationId xmlns:a16="http://schemas.microsoft.com/office/drawing/2014/main" id="{F04B4855-FA1C-6A49-C8B4-B973BB9F7838}"/>
              </a:ext>
            </a:extLst>
          </p:cNvPr>
          <p:cNvSpPr txBox="1"/>
          <p:nvPr/>
        </p:nvSpPr>
        <p:spPr>
          <a:xfrm>
            <a:off x="6585792" y="5269468"/>
            <a:ext cx="2457299" cy="738664"/>
          </a:xfrm>
          <a:prstGeom prst="rect">
            <a:avLst/>
          </a:prstGeom>
          <a:noFill/>
        </p:spPr>
        <p:txBody>
          <a:bodyPr wrap="square">
            <a:spAutoFit/>
          </a:bodyPr>
          <a:lstStyle/>
          <a:p>
            <a:r>
              <a:rPr lang="en-US" sz="1400" b="1" dirty="0"/>
              <a:t>5:16 Authentic Tasks &amp; Giving Students Choice audio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4B0775D-4A35-20B0-037A-71B58153CBDD}"/>
              </a:ext>
            </a:extLst>
          </p:cNvPr>
          <p:cNvSpPr>
            <a:spLocks noGrp="1"/>
          </p:cNvSpPr>
          <p:nvPr>
            <p:ph type="title"/>
          </p:nvPr>
        </p:nvSpPr>
        <p:spPr>
          <a:xfrm>
            <a:off x="228600" y="-17463"/>
            <a:ext cx="8229600" cy="1143001"/>
          </a:xfrm>
        </p:spPr>
        <p:txBody>
          <a:bodyPr/>
          <a:lstStyle/>
          <a:p>
            <a:pPr algn="l" eaLnBrk="1" hangingPunct="1"/>
            <a:r>
              <a:rPr lang="en-US" altLang="en-US" sz="3200" b="1" dirty="0">
                <a:latin typeface="Arial" panose="020B0604020202020204" pitchFamily="34" charset="0"/>
                <a:cs typeface="Arial" panose="020B0604020202020204" pitchFamily="34" charset="0"/>
              </a:rPr>
              <a:t>Useful rules for teaching</a:t>
            </a:r>
          </a:p>
        </p:txBody>
      </p:sp>
      <p:sp>
        <p:nvSpPr>
          <p:cNvPr id="21507" name="Content Placeholder 2">
            <a:extLst>
              <a:ext uri="{FF2B5EF4-FFF2-40B4-BE49-F238E27FC236}">
                <a16:creationId xmlns:a16="http://schemas.microsoft.com/office/drawing/2014/main" id="{B5A31EEF-C612-A27F-FA93-849F1090ECCC}"/>
              </a:ext>
            </a:extLst>
          </p:cNvPr>
          <p:cNvSpPr>
            <a:spLocks noGrp="1"/>
          </p:cNvSpPr>
          <p:nvPr>
            <p:ph idx="1"/>
          </p:nvPr>
        </p:nvSpPr>
        <p:spPr>
          <a:xfrm>
            <a:off x="682625" y="914400"/>
            <a:ext cx="8212138" cy="4525963"/>
          </a:xfrm>
        </p:spPr>
        <p:txBody>
          <a:bodyPr/>
          <a:lstStyle/>
          <a:p>
            <a:pPr marL="514350" indent="-514350" eaLnBrk="1" hangingPunct="1">
              <a:buFont typeface="Calibri" panose="020F0502020204030204" pitchFamily="34" charset="0"/>
              <a:buAutoNum type="arabicPeriod"/>
            </a:pPr>
            <a:r>
              <a:rPr lang="en-US" altLang="en-US" b="1" dirty="0">
                <a:latin typeface="Arial" panose="020B0604020202020204" pitchFamily="34" charset="0"/>
                <a:cs typeface="Arial" panose="020B0604020202020204" pitchFamily="34" charset="0"/>
              </a:rPr>
              <a:t>If I don</a:t>
            </a:r>
            <a:r>
              <a:rPr lang="ja-JP" altLang="en-US" b="1" dirty="0">
                <a:latin typeface="Arial" panose="020B0604020202020204" pitchFamily="34" charset="0"/>
                <a:cs typeface="Arial" panose="020B0604020202020204" pitchFamily="34" charset="0"/>
              </a:rPr>
              <a:t>’</a:t>
            </a:r>
            <a:r>
              <a:rPr lang="en-US" altLang="ja-JP" b="1" dirty="0">
                <a:latin typeface="Arial" panose="020B0604020202020204" pitchFamily="34" charset="0"/>
                <a:cs typeface="Arial" panose="020B0604020202020204" pitchFamily="34" charset="0"/>
              </a:rPr>
              <a:t>t enjoy it, my students won</a:t>
            </a:r>
            <a:r>
              <a:rPr lang="ja-JP" altLang="en-US" b="1" dirty="0">
                <a:latin typeface="Arial" panose="020B0604020202020204" pitchFamily="34" charset="0"/>
                <a:cs typeface="Arial" panose="020B0604020202020204" pitchFamily="34" charset="0"/>
              </a:rPr>
              <a:t>’</a:t>
            </a:r>
            <a:r>
              <a:rPr lang="en-US" altLang="ja-JP" b="1" dirty="0">
                <a:latin typeface="Arial" panose="020B0604020202020204" pitchFamily="34" charset="0"/>
                <a:cs typeface="Arial" panose="020B0604020202020204" pitchFamily="34" charset="0"/>
              </a:rPr>
              <a:t>t enjoy it.</a:t>
            </a:r>
          </a:p>
          <a:p>
            <a:pPr marL="514350" indent="-514350" eaLnBrk="1" hangingPunct="1">
              <a:buFont typeface="Calibri" panose="020F0502020204030204" pitchFamily="34" charset="0"/>
              <a:buAutoNum type="arabicPeriod"/>
            </a:pPr>
            <a:endParaRPr lang="en-US" altLang="en-US" b="1" dirty="0">
              <a:latin typeface="Arial" panose="020B0604020202020204" pitchFamily="34" charset="0"/>
              <a:cs typeface="Arial" panose="020B0604020202020204" pitchFamily="34" charset="0"/>
            </a:endParaRPr>
          </a:p>
          <a:p>
            <a:pPr marL="514350" indent="-514350" eaLnBrk="1" hangingPunct="1">
              <a:buFont typeface="Calibri" panose="020F0502020204030204" pitchFamily="34" charset="0"/>
              <a:buAutoNum type="arabicPeriod"/>
            </a:pPr>
            <a:r>
              <a:rPr lang="en-US" altLang="en-US" b="1" dirty="0">
                <a:solidFill>
                  <a:srgbClr val="0000CC"/>
                </a:solidFill>
                <a:latin typeface="Arial" panose="020B0604020202020204" pitchFamily="34" charset="0"/>
                <a:cs typeface="Arial" panose="020B0604020202020204" pitchFamily="34" charset="0"/>
              </a:rPr>
              <a:t>Believe that I make a difference.</a:t>
            </a:r>
          </a:p>
          <a:p>
            <a:pPr marL="514350" indent="-514350" eaLnBrk="1" hangingPunct="1">
              <a:buFont typeface="Calibri" panose="020F0502020204030204" pitchFamily="34" charset="0"/>
              <a:buAutoNum type="arabicPeriod"/>
            </a:pPr>
            <a:endParaRPr lang="en-US" altLang="en-US" b="1" dirty="0">
              <a:solidFill>
                <a:srgbClr val="0000CC"/>
              </a:solidFill>
              <a:latin typeface="Arial" panose="020B0604020202020204" pitchFamily="34" charset="0"/>
              <a:cs typeface="Arial" panose="020B0604020202020204" pitchFamily="34" charset="0"/>
            </a:endParaRPr>
          </a:p>
          <a:p>
            <a:pPr marL="514350" indent="-514350" eaLnBrk="1" hangingPunct="1">
              <a:buFont typeface="Calibri" panose="020F0502020204030204" pitchFamily="34" charset="0"/>
              <a:buAutoNum type="arabicPeriod"/>
            </a:pPr>
            <a:r>
              <a:rPr lang="en-US" altLang="en-US" b="1" dirty="0">
                <a:solidFill>
                  <a:srgbClr val="E46C0A"/>
                </a:solidFill>
                <a:latin typeface="Arial" panose="020B0604020202020204" pitchFamily="34" charset="0"/>
                <a:cs typeface="Arial" panose="020B0604020202020204" pitchFamily="34" charset="0"/>
              </a:rPr>
              <a:t> Explain </a:t>
            </a:r>
            <a:r>
              <a:rPr lang="en-US" altLang="en-US" b="1" i="1" dirty="0">
                <a:solidFill>
                  <a:srgbClr val="E46C0A"/>
                </a:solidFill>
                <a:latin typeface="Arial" panose="020B0604020202020204" pitchFamily="34" charset="0"/>
                <a:cs typeface="Arial" panose="020B0604020202020204" pitchFamily="34" charset="0"/>
              </a:rPr>
              <a:t>why</a:t>
            </a:r>
            <a:r>
              <a:rPr lang="en-US" altLang="en-US" b="1" dirty="0">
                <a:solidFill>
                  <a:srgbClr val="E46C0A"/>
                </a:solidFill>
                <a:latin typeface="Arial" panose="020B0604020202020204" pitchFamily="34" charset="0"/>
                <a:cs typeface="Arial" panose="020B0604020202020204" pitchFamily="34" charset="0"/>
              </a:rPr>
              <a:t> I teach how I teach.</a:t>
            </a:r>
          </a:p>
          <a:p>
            <a:pPr marL="514350" indent="-514350" eaLnBrk="1" hangingPunct="1">
              <a:buFont typeface="Calibri" panose="020F0502020204030204" pitchFamily="34" charset="0"/>
              <a:buAutoNum type="arabicPeriod"/>
            </a:pPr>
            <a:endParaRPr lang="en-US" altLang="en-US" b="1" dirty="0">
              <a:solidFill>
                <a:srgbClr val="0000CC"/>
              </a:solidFill>
              <a:latin typeface="Arial" panose="020B0604020202020204" pitchFamily="34" charset="0"/>
              <a:cs typeface="Arial" panose="020B0604020202020204" pitchFamily="34" charset="0"/>
            </a:endParaRPr>
          </a:p>
        </p:txBody>
      </p:sp>
      <p:sp>
        <p:nvSpPr>
          <p:cNvPr id="21508" name="Rectangle 1">
            <a:extLst>
              <a:ext uri="{FF2B5EF4-FFF2-40B4-BE49-F238E27FC236}">
                <a16:creationId xmlns:a16="http://schemas.microsoft.com/office/drawing/2014/main" id="{2AE25AEB-EA9F-6323-8732-BFB9AA07A2C4}"/>
              </a:ext>
            </a:extLst>
          </p:cNvPr>
          <p:cNvSpPr>
            <a:spLocks noChangeArrowheads="1"/>
          </p:cNvSpPr>
          <p:nvPr/>
        </p:nvSpPr>
        <p:spPr bwMode="auto">
          <a:xfrm>
            <a:off x="276226" y="4716463"/>
            <a:ext cx="4067174" cy="129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7000"/>
              </a:lnSpc>
              <a:spcBef>
                <a:spcPct val="0"/>
              </a:spcBef>
              <a:spcAft>
                <a:spcPts val="800"/>
              </a:spcAft>
              <a:buFontTx/>
              <a:buNone/>
            </a:pPr>
            <a:r>
              <a:rPr lang="en-US" altLang="en-US" sz="1800" b="1" i="1" dirty="0">
                <a:latin typeface="Arial" panose="020B0604020202020204" pitchFamily="34" charset="0"/>
                <a:ea typeface="Calibri" panose="020F0502020204030204" pitchFamily="34" charset="0"/>
                <a:cs typeface="Arial" panose="020B0604020202020204" pitchFamily="34" charset="0"/>
              </a:rPr>
              <a:t>A great teacher is never a finished product but rather always in the process of becoming.</a:t>
            </a:r>
          </a:p>
          <a:p>
            <a:pPr algn="r" eaLnBrk="1" hangingPunct="1">
              <a:lnSpc>
                <a:spcPct val="107000"/>
              </a:lnSpc>
              <a:spcBef>
                <a:spcPct val="0"/>
              </a:spcBef>
              <a:spcAft>
                <a:spcPts val="800"/>
              </a:spcAft>
              <a:buFontTx/>
              <a:buNone/>
            </a:pPr>
            <a:r>
              <a:rPr lang="en-US" altLang="en-US" sz="1400" dirty="0">
                <a:latin typeface="Arial" panose="020B0604020202020204" pitchFamily="34" charset="0"/>
                <a:ea typeface="Calibri" panose="020F0502020204030204" pitchFamily="34" charset="0"/>
                <a:cs typeface="Arial" panose="020B0604020202020204" pitchFamily="34" charset="0"/>
              </a:rPr>
              <a:t>T.E. Cronin</a:t>
            </a:r>
          </a:p>
        </p:txBody>
      </p:sp>
      <p:pic>
        <p:nvPicPr>
          <p:cNvPr id="2" name="Picture 1" descr="A person wearing a blue shirt and tie&#10;&#10;Description automatically generated with medium confidence">
            <a:extLst>
              <a:ext uri="{FF2B5EF4-FFF2-40B4-BE49-F238E27FC236}">
                <a16:creationId xmlns:a16="http://schemas.microsoft.com/office/drawing/2014/main" id="{A43ED4ED-C97C-D263-D13A-96C821D1D948}"/>
              </a:ext>
            </a:extLst>
          </p:cNvPr>
          <p:cNvPicPr>
            <a:picLocks noChangeAspect="1"/>
          </p:cNvPicPr>
          <p:nvPr/>
        </p:nvPicPr>
        <p:blipFill rotWithShape="1">
          <a:blip r:embed="rId6">
            <a:extLst>
              <a:ext uri="{28A0092B-C50C-407E-A947-70E740481C1C}">
                <a14:useLocalDpi xmlns:a14="http://schemas.microsoft.com/office/drawing/2010/main" val="0"/>
              </a:ext>
            </a:extLst>
          </a:blip>
          <a:srcRect l="8503" t="10068" r="8232" b="19049"/>
          <a:stretch/>
        </p:blipFill>
        <p:spPr>
          <a:xfrm>
            <a:off x="4866795" y="4917763"/>
            <a:ext cx="749539" cy="957132"/>
          </a:xfrm>
          <a:prstGeom prst="rect">
            <a:avLst/>
          </a:prstGeom>
        </p:spPr>
      </p:pic>
      <p:sp>
        <p:nvSpPr>
          <p:cNvPr id="4" name="TextBox 3">
            <a:extLst>
              <a:ext uri="{FF2B5EF4-FFF2-40B4-BE49-F238E27FC236}">
                <a16:creationId xmlns:a16="http://schemas.microsoft.com/office/drawing/2014/main" id="{4C1AA43D-C043-1D13-D1DB-BF95AA4D5194}"/>
              </a:ext>
            </a:extLst>
          </p:cNvPr>
          <p:cNvSpPr txBox="1"/>
          <p:nvPr/>
        </p:nvSpPr>
        <p:spPr>
          <a:xfrm>
            <a:off x="6076277" y="5161489"/>
            <a:ext cx="2971800" cy="523220"/>
          </a:xfrm>
          <a:prstGeom prst="rect">
            <a:avLst/>
          </a:prstGeom>
          <a:noFill/>
        </p:spPr>
        <p:txBody>
          <a:bodyPr wrap="square">
            <a:spAutoFit/>
          </a:bodyPr>
          <a:lstStyle/>
          <a:p>
            <a:r>
              <a:rPr lang="en-US" sz="1400" b="1" kern="1200" dirty="0">
                <a:solidFill>
                  <a:srgbClr val="000000"/>
                </a:solidFill>
                <a:effectLst/>
                <a:latin typeface="Arial" panose="020B0604020202020204" pitchFamily="34" charset="0"/>
                <a:ea typeface="MS PGothic" panose="020B0600070205080204" pitchFamily="34" charset="-128"/>
              </a:rPr>
              <a:t>3:23 Useful Rules for Teaching audio</a:t>
            </a:r>
            <a:endParaRPr lang="en-US" sz="1400" dirty="0"/>
          </a:p>
        </p:txBody>
      </p:sp>
      <p:pic>
        <p:nvPicPr>
          <p:cNvPr id="5" name="9 Useful Rules for Teaching">
            <a:hlinkClick r:id="" action="ppaction://media"/>
            <a:extLst>
              <a:ext uri="{FF2B5EF4-FFF2-40B4-BE49-F238E27FC236}">
                <a16:creationId xmlns:a16="http://schemas.microsoft.com/office/drawing/2014/main" id="{2111B40F-6EE5-B394-FC49-7064141092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530129" y="501057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3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reating Enthusiasm for Learning: Motivation&amp;quot;&quot;/&gt;&lt;property id=&quot;20307&quot; value=&quot;256&quot;/&gt;&lt;/object&gt;&lt;object type=&quot;3&quot; unique_id=&quot;10005&quot;&gt;&lt;property id=&quot;20148&quot; value=&quot;5&quot;/&gt;&lt;property id=&quot;20300&quot; value=&quot;Slide 5 - &amp;quot;One enthusiasm-learning model&amp;quot;&quot;/&gt;&lt;property id=&quot;20307&quot; value=&quot;257&quot;/&gt;&lt;/object&gt;&lt;object type=&quot;3&quot; unique_id=&quot;10103&quot;&gt;&lt;property id=&quot;20148&quot; value=&quot;5&quot;/&gt;&lt;property id=&quot;20300&quot; value=&quot;Slide 7 - &amp;quot;How can we spark interest?&amp;quot;&quot;/&gt;&lt;property id=&quot;20307&quot; value=&quot;259&quot;/&gt;&lt;/object&gt;&lt;object type=&quot;3&quot; unique_id=&quot;10134&quot;&gt;&lt;property id=&quot;20148&quot; value=&quot;5&quot;/&gt;&lt;property id=&quot;20300&quot; value=&quot;Slide 6 - &amp;quot;One enthusiasm-learning model&amp;quot;&quot;/&gt;&lt;property id=&quot;20307&quot; value=&quot;262&quot;/&gt;&lt;/object&gt;&lt;object type=&quot;3&quot; unique_id=&quot;10135&quot;&gt;&lt;property id=&quot;20148&quot; value=&quot;5&quot;/&gt;&lt;property id=&quot;20300&quot; value=&quot;Slide 17 - &amp;quot;How can we develop ability?&amp;quot;&quot;/&gt;&lt;property id=&quot;20307&quot; value=&quot;260&quot;/&gt;&lt;/object&gt;&lt;object type=&quot;3&quot; unique_id=&quot;10136&quot;&gt;&lt;property id=&quot;20148&quot; value=&quot;5&quot;/&gt;&lt;property id=&quot;20300&quot; value=&quot;Slide 18 - &amp;quot;How can we induce effort?&amp;quot;&quot;/&gt;&lt;property id=&quot;20307&quot; value=&quot;261&quot;/&gt;&lt;/object&gt;&lt;object type=&quot;3&quot; unique_id=&quot;10182&quot;&gt;&lt;property id=&quot;20148&quot; value=&quot;5&quot;/&gt;&lt;property id=&quot;20300&quot; value=&quot;Slide 20 - &amp;quot;One enthusiasm-learning model&amp;quot;&quot;/&gt;&lt;property id=&quot;20307&quot; value=&quot;263&quot;/&gt;&lt;/object&gt;&lt;object type=&quot;3&quot; unique_id=&quot;10223&quot;&gt;&lt;property id=&quot;20148&quot; value=&quot;5&quot;/&gt;&lt;property id=&quot;20300&quot; value=&quot;Slide 19 - &amp;quot;How to assess performance?&amp;quot;&quot;/&gt;&lt;property id=&quot;20307&quot; value=&quot;264&quot;/&gt;&lt;/object&gt;&lt;object type=&quot;3&quot; unique_id=&quot;10312&quot;&gt;&lt;property id=&quot;20148&quot; value=&quot;5&quot;/&gt;&lt;property id=&quot;20300&quot; value=&quot;Slide 4 - &amp;quot;A plan for learning about motivation&amp;quot;&quot;/&gt;&lt;property id=&quot;20307&quot; value=&quot;267&quot;/&gt;&lt;/object&gt;&lt;object type=&quot;3&quot; unique_id=&quot;10313&quot;&gt;&lt;property id=&quot;20148&quot; value=&quot;5&quot;/&gt;&lt;property id=&quot;20300&quot; value=&quot;Slide 14 - &amp;quot;Another method to motivate&amp;quot;&quot;/&gt;&lt;property id=&quot;20307&quot; value=&quot;265&quot;/&gt;&lt;/object&gt;&lt;object type=&quot;3&quot; unique_id=&quot;10314&quot;&gt;&lt;property id=&quot;20148&quot; value=&quot;5&quot;/&gt;&lt;property id=&quot;20300&quot; value=&quot;Slide 16 - &amp;quot;One enthusiasm-learning model&amp;quot;&quot;/&gt;&lt;property id=&quot;20307&quot; value=&quot;266&quot;/&gt;&lt;/object&gt;&lt;object type=&quot;3&quot; unique_id=&quot;10385&quot;&gt;&lt;property id=&quot;20148&quot; value=&quot;5&quot;/&gt;&lt;property id=&quot;20300&quot; value=&quot;Slide 2 - &amp;quot;Creating Enthusiasm for Learning: Motivation&amp;quot;&quot;/&gt;&lt;property id=&quot;20307&quot; value=&quot;269&quot;/&gt;&lt;/object&gt;&lt;object type=&quot;3&quot; unique_id=&quot;10386&quot;&gt;&lt;property id=&quot;20148&quot; value=&quot;5&quot;/&gt;&lt;property id=&quot;20300&quot; value=&quot;Slide 3 - &amp;quot;Why is enthusiasm important?&amp;quot;&quot;/&gt;&lt;property id=&quot;20307&quot; value=&quot;268&quot;/&gt;&lt;/object&gt;&lt;object type=&quot;3&quot; unique_id=&quot;10523&quot;&gt;&lt;property id=&quot;20148&quot; value=&quot;5&quot;/&gt;&lt;property id=&quot;20300&quot; value=&quot;Slide 8 - &amp;quot;“Jeopardy” PowerPoint&amp;quot;&quot;/&gt;&lt;property id=&quot;20307&quot; value=&quot;270&quot;/&gt;&lt;/object&gt;&lt;object type=&quot;3&quot; unique_id=&quot;10524&quot;&gt;&lt;property id=&quot;20148&quot; value=&quot;5&quot;/&gt;&lt;property id=&quot;20300&quot; value=&quot;Slide 9 - &amp;quot;Motivation - $100&amp;quot;&quot;/&gt;&lt;property id=&quot;20307&quot; value=&quot;271&quot;/&gt;&lt;/object&gt;&lt;object type=&quot;3&quot; unique_id=&quot;10525&quot;&gt;&lt;property id=&quot;20148&quot; value=&quot;5&quot;/&gt;&lt;property id=&quot;20300&quot; value=&quot;Slide 10 - &amp;quot;Motivation - $200&amp;quot;&quot;/&gt;&lt;property id=&quot;20307&quot; value=&quot;272&quot;/&gt;&lt;/object&gt;&lt;object type=&quot;3&quot; unique_id=&quot;10526&quot;&gt;&lt;property id=&quot;20148&quot; value=&quot;5&quot;/&gt;&lt;property id=&quot;20300&quot; value=&quot;Slide 11 - &amp;quot;Motivation - $300&amp;quot;&quot;/&gt;&lt;property id=&quot;20307&quot; value=&quot;273&quot;/&gt;&lt;/object&gt;&lt;object type=&quot;3&quot; unique_id=&quot;10527&quot;&gt;&lt;property id=&quot;20148&quot; value=&quot;5&quot;/&gt;&lt;property id=&quot;20300&quot; value=&quot;Slide 12 - &amp;quot;Motivation - $300&amp;quot;&quot;/&gt;&lt;property id=&quot;20307&quot; value=&quot;274&quot;/&gt;&lt;/object&gt;&lt;object type=&quot;3&quot; unique_id=&quot;10528&quot;&gt;&lt;property id=&quot;20148&quot; value=&quot;5&quot;/&gt;&lt;property id=&quot;20300&quot; value=&quot;Slide 13&quot;/&gt;&lt;property id=&quot;20307&quot; value=&quot;275&quot;/&gt;&lt;/object&gt;&lt;object type=&quot;3&quot; unique_id=&quot;10529&quot;&gt;&lt;property id=&quot;20148&quot; value=&quot;5&quot;/&gt;&lt;property id=&quot;20300&quot; value=&quot;Slide 15 - &amp;quot;Another method to motivate&amp;quot;&quot;/&gt;&lt;property id=&quot;20307&quot; value=&quot;276&quot;/&gt;&lt;/object&gt;&lt;object type=&quot;3&quot; unique_id=&quot;10618&quot;&gt;&lt;property id=&quot;20148&quot; value=&quot;5&quot;/&gt;&lt;property id=&quot;20300&quot; value=&quot;Slide 22 - &amp;quot;Creating Enthusiasm for Learning: Motivation&amp;quot;&quot;/&gt;&lt;property id=&quot;20307&quot; value=&quot;277&quot;/&gt;&lt;/object&gt;&lt;object type=&quot;3&quot; unique_id=&quot;10688&quot;&gt;&lt;property id=&quot;20148&quot; value=&quot;5&quot;/&gt;&lt;property id=&quot;20300&quot; value=&quot;Slide 21 - &amp;quot;My rules of teaching&amp;quot;&quot;/&gt;&lt;property id=&quot;20307&quot; value=&quot;27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TotalTime>
  <Words>588</Words>
  <Application>Microsoft Office PowerPoint</Application>
  <PresentationFormat>On-screen Show (4:3)</PresentationFormat>
  <Paragraphs>99</Paragraphs>
  <Slides>9</Slides>
  <Notes>3</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Wingdings</vt:lpstr>
      <vt:lpstr>Office Theme</vt:lpstr>
      <vt:lpstr>Creating Enthusiasm for Learning</vt:lpstr>
      <vt:lpstr>PowerPoint Presentation</vt:lpstr>
      <vt:lpstr>PowerPoint Presentation</vt:lpstr>
      <vt:lpstr>PowerPoint Presentation</vt:lpstr>
      <vt:lpstr>PowerPoint Presentation</vt:lpstr>
      <vt:lpstr>PowerPoint Presentation</vt:lpstr>
      <vt:lpstr>PowerPoint Presentation</vt:lpstr>
      <vt:lpstr>Provoking effort:</vt:lpstr>
      <vt:lpstr>Useful rules for teaching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Enthusiasm for Learning: Motivation</dc:title>
  <dc:creator>Fred Phillips</dc:creator>
  <cp:lastModifiedBy>Murphy, Will</cp:lastModifiedBy>
  <cp:revision>134</cp:revision>
  <cp:lastPrinted>2019-03-26T19:26:18Z</cp:lastPrinted>
  <dcterms:created xsi:type="dcterms:W3CDTF">2010-10-09T20:06:29Z</dcterms:created>
  <dcterms:modified xsi:type="dcterms:W3CDTF">2023-09-10T23:56:11Z</dcterms:modified>
</cp:coreProperties>
</file>